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2" r:id="rId10"/>
    <p:sldId id="283" r:id="rId11"/>
    <p:sldId id="267" r:id="rId12"/>
    <p:sldId id="281" r:id="rId13"/>
    <p:sldId id="268" r:id="rId14"/>
    <p:sldId id="271" r:id="rId15"/>
    <p:sldId id="269" r:id="rId16"/>
    <p:sldId id="265" r:id="rId17"/>
    <p:sldId id="266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2" r:id="rId45"/>
    <p:sldId id="301" r:id="rId46"/>
    <p:sldId id="303" r:id="rId47"/>
    <p:sldId id="304" r:id="rId48"/>
    <p:sldId id="305" r:id="rId49"/>
    <p:sldId id="306" r:id="rId50"/>
    <p:sldId id="307" r:id="rId51"/>
    <p:sldId id="308" r:id="rId52"/>
    <p:sldId id="309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F13B8-D786-4D2F-8FE7-92BB3D7F1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88500-FCE1-4672-AAB8-B0562CADF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E1E86-5157-41B2-9DAD-34E47699E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529E-7212-477D-AFA7-59837A4BA70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7DE25-D413-4E0B-B82E-E4D39841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C9B37-17CD-421A-ACFF-4E03C314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CD3C-1D6D-419C-9A23-F1D10B138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4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E88C-ED77-400E-AFE5-6C681B1E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709872-B04B-4B99-A649-763930723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554D5-465D-47BC-A265-8157F2F7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529E-7212-477D-AFA7-59837A4BA70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05144-FDB3-44FF-9FEF-7F2A4F43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08CA6-0B52-45B0-813F-D4444E17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CD3C-1D6D-419C-9A23-F1D10B138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4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8B5E21-4345-4475-B58A-D63D119AB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46F62-FBD2-4CFD-8922-61EA8CB75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ADD57-5AA5-4926-AC54-F6FE3AA4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529E-7212-477D-AFA7-59837A4BA70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52D8C-1533-43D9-841B-C3426E725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2325D-1840-440C-B883-7236D00A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CD3C-1D6D-419C-9A23-F1D10B138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6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E11F-F818-46B1-BE2A-FCC3E13A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3FCEC-7B9F-40E0-AA15-F1E90E2CE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1EC76-91BF-48A2-9C06-44A36FDA6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529E-7212-477D-AFA7-59837A4BA70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D5245-EF34-4C39-A262-C309DD1C3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DF91D-0B0C-4798-81AE-7ED89484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CD3C-1D6D-419C-9A23-F1D10B138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3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699D6-05E3-421C-A9BD-C11590202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487EC-752B-47F5-9B2F-FE2A61A0F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4D506-B152-4F60-A6FE-9D8C7C1F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529E-7212-477D-AFA7-59837A4BA70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4828C-34D2-489E-9BE8-5DCB3EB92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09E25-504F-4CD5-B1FD-4C9A21E0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CD3C-1D6D-419C-9A23-F1D10B138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4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F3B4B-3E51-40C2-A1A1-B92C8460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75461-DA88-4F63-9D60-4204086BF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C290A-CF4B-4145-A679-06F3010EA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95F3F-142E-41CD-8855-C4B93509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529E-7212-477D-AFA7-59837A4BA70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B4F7A-9B13-488F-B7AE-1FF1493C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A89AF-5AD1-4C6A-A159-889C6A75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CD3C-1D6D-419C-9A23-F1D10B138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52B50-79E7-435D-A5E9-2E404C6C1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B7E2D-1042-4288-8EAF-466F95E5D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6B5CA-3607-4D0D-A170-BE13DD9A7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A792E1-58D4-4456-A826-AD9CC386E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B480F-F58A-4506-85E4-8C99CB6B6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980F6D-4493-443B-89B7-B899B7B3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529E-7212-477D-AFA7-59837A4BA70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E8BD35-1B43-4C49-9118-834EDE13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199B2-7C5D-4402-98DD-20666AAD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CD3C-1D6D-419C-9A23-F1D10B138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6ABF3-D786-4356-8DD9-9371EBFF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907045-771E-4F3E-A988-7220CD6C0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529E-7212-477D-AFA7-59837A4BA70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5E6D9-B05A-47F1-98B2-EBAAF5033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32FBD-6FE6-4E09-B5A6-60D7DD21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CD3C-1D6D-419C-9A23-F1D10B138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9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9E7FDC-76CF-4CF2-87B6-7E09A1D74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529E-7212-477D-AFA7-59837A4BA70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1BE0AE-6BA3-4A21-8081-6CE6CEC37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5DBA1-882C-4CB8-85C1-AF4862D3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CD3C-1D6D-419C-9A23-F1D10B138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8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840B6-0AF5-4FAB-9895-427717D13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7B8E3-B58C-4D70-8B30-58061DADD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CF145A-B8FB-4C04-8BB3-85EB25664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DA291-1872-4044-BECA-C1FBC1C5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529E-7212-477D-AFA7-59837A4BA70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9D60F-829C-4D77-B841-08EF629CB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3BF76-8AFF-4DF0-B8FD-E7060B2C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CD3C-1D6D-419C-9A23-F1D10B138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0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72EC-8BA2-452A-B8DB-E1E3B6CF7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DF6FD-C86F-4834-9BF3-0F3180416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7737C-6F32-4F94-AE43-CBF5EE4C9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4D5D64-CE7F-4C21-B607-B9B178DD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529E-7212-477D-AFA7-59837A4BA70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B058C-92C6-4067-B70A-4C6556EB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59D65-CBCD-4F09-9DE3-10CC8F72D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CD3C-1D6D-419C-9A23-F1D10B138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4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757BFD-0A57-4EA8-8866-1BAAB17B6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29BB0-D884-4617-9CF9-23C20066D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9ADB1-8C48-41AD-A4F9-E1AF2076E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E529E-7212-477D-AFA7-59837A4BA70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550B5-04C5-4DFA-A01C-4CE21B2C8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95C92-7B49-40C5-B3AE-05E481FC3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4CD3C-1D6D-419C-9A23-F1D10B138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7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tudio.com/ide/download/desktop" TargetMode="External"/><Relationship Id="rId2" Type="http://schemas.openxmlformats.org/officeDocument/2006/relationships/hyperlink" Target="http://mirrors.nics.utk.edu/cran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cse.sc.edu/~rose/587/WavesBasicR.RData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FF1CD-9B1F-4060-BB48-7E83608AF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CSCE 587 Intro to R/</a:t>
            </a:r>
            <a:r>
              <a:rPr lang="en-US" dirty="0" err="1"/>
              <a:t>Rstudio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C79B9-4C00-497D-A8FD-E005FED101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John R. Rose</a:t>
            </a:r>
          </a:p>
          <a:p>
            <a:pPr eaLnBrk="1" hangingPunct="1"/>
            <a:r>
              <a:rPr lang="en-US" altLang="en-US" dirty="0"/>
              <a:t>Computer Science and Engineering</a:t>
            </a:r>
          </a:p>
          <a:p>
            <a:pPr eaLnBrk="1" hangingPunct="1"/>
            <a:r>
              <a:rPr lang="en-US" altLang="en-US" dirty="0"/>
              <a:t>University of South Carolina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F26F-2F9D-45A8-AE48-4D4F9015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Subsetting</a:t>
            </a:r>
            <a:r>
              <a:rPr lang="en-US" dirty="0"/>
              <a:t>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D20C-9D52-446B-A2FF-222967151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 we access everything BUT the </a:t>
            </a:r>
            <a:r>
              <a:rPr lang="en-US" dirty="0" err="1"/>
              <a:t>ith</a:t>
            </a:r>
            <a:r>
              <a:rPr lang="en-US" dirty="0"/>
              <a:t> element?</a:t>
            </a:r>
          </a:p>
          <a:p>
            <a:pPr marL="0" indent="0">
              <a:buNone/>
            </a:pPr>
            <a:r>
              <a:rPr lang="en-US" dirty="0"/>
              <a:t>Use [-i] to exclude the </a:t>
            </a:r>
            <a:r>
              <a:rPr lang="en-US" dirty="0" err="1"/>
              <a:t>ith</a:t>
            </a:r>
            <a:r>
              <a:rPr lang="en-US" dirty="0"/>
              <a:t> element (indices start with 1)</a:t>
            </a:r>
          </a:p>
          <a:p>
            <a:pPr marL="0" indent="0">
              <a:buNone/>
            </a:pPr>
            <a:r>
              <a:rPr lang="en-US" dirty="0"/>
              <a:t>Example: exclude the 3</a:t>
            </a:r>
            <a:r>
              <a:rPr lang="en-US" baseline="30000" dirty="0"/>
              <a:t>rd</a:t>
            </a:r>
            <a:r>
              <a:rPr lang="en-US" dirty="0"/>
              <a:t> element of fib: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fib[-3]</a:t>
            </a:r>
          </a:p>
          <a:p>
            <a:pPr marL="0" indent="0">
              <a:buNone/>
            </a:pPr>
            <a:r>
              <a:rPr lang="en-US" dirty="0"/>
              <a:t>[1] 1 2 5 8</a:t>
            </a:r>
          </a:p>
          <a:p>
            <a:pPr marL="0" indent="0">
              <a:buNone/>
            </a:pPr>
            <a:r>
              <a:rPr lang="en-US" dirty="0"/>
              <a:t>How do we exclude only elements 2 through 4?</a:t>
            </a:r>
          </a:p>
          <a:p>
            <a:pPr marL="0" indent="0">
              <a:buNone/>
            </a:pPr>
            <a:r>
              <a:rPr lang="en-US" dirty="0"/>
              <a:t>&gt;</a:t>
            </a:r>
            <a:r>
              <a:rPr lang="en-US" dirty="0">
                <a:solidFill>
                  <a:srgbClr val="0070C0"/>
                </a:solidFill>
              </a:rPr>
              <a:t> fib[-(2:4)]</a:t>
            </a:r>
          </a:p>
          <a:p>
            <a:pPr marL="0" indent="0">
              <a:buNone/>
            </a:pPr>
            <a:r>
              <a:rPr lang="en-US" dirty="0"/>
              <a:t>[1] 1 8</a:t>
            </a:r>
          </a:p>
        </p:txBody>
      </p:sp>
    </p:spTree>
    <p:extLst>
      <p:ext uri="{BB962C8B-B14F-4D97-AF65-F5344CB8AC3E}">
        <p14:creationId xmlns:p14="http://schemas.microsoft.com/office/powerpoint/2010/main" val="217158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F26F-2F9D-45A8-AE48-4D4F9015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Subsetting</a:t>
            </a:r>
            <a:r>
              <a:rPr lang="en-US" dirty="0"/>
              <a:t>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D20C-9D52-446B-A2FF-222967151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What if we want only the second and forth elements?</a:t>
            </a:r>
          </a:p>
          <a:p>
            <a:pPr marL="0" indent="0">
              <a:buNone/>
            </a:pPr>
            <a:r>
              <a:rPr lang="en-US" dirty="0"/>
              <a:t>Use a vector as selection argument</a:t>
            </a:r>
          </a:p>
          <a:p>
            <a:pPr marL="0" indent="0">
              <a:buNone/>
            </a:pPr>
            <a:r>
              <a:rPr lang="en-US" dirty="0"/>
              <a:t>Example: access the 2</a:t>
            </a:r>
            <a:r>
              <a:rPr lang="en-US" baseline="30000" dirty="0"/>
              <a:t>nd</a:t>
            </a:r>
            <a:r>
              <a:rPr lang="en-US" dirty="0"/>
              <a:t> and 4</a:t>
            </a:r>
            <a:r>
              <a:rPr lang="en-US" baseline="30000" dirty="0"/>
              <a:t>th</a:t>
            </a:r>
            <a:r>
              <a:rPr lang="en-US" dirty="0"/>
              <a:t> elements of fib: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x=c(2,4)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fib[x]</a:t>
            </a:r>
          </a:p>
          <a:p>
            <a:pPr marL="0" indent="0">
              <a:buNone/>
            </a:pPr>
            <a:r>
              <a:rPr lang="en-US" dirty="0"/>
              <a:t>[1] 2 5</a:t>
            </a:r>
          </a:p>
          <a:p>
            <a:pPr marL="0" indent="0">
              <a:buNone/>
            </a:pPr>
            <a:r>
              <a:rPr lang="en-US" dirty="0"/>
              <a:t>Can we return them in reverse order?</a:t>
            </a: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</a:rPr>
              <a:t>&gt; y=c(4,2)</a:t>
            </a: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</a:rPr>
              <a:t>&gt; </a:t>
            </a:r>
            <a:r>
              <a:rPr lang="es-ES" dirty="0" err="1">
                <a:solidFill>
                  <a:srgbClr val="0070C0"/>
                </a:solidFill>
              </a:rPr>
              <a:t>fib</a:t>
            </a:r>
            <a:r>
              <a:rPr lang="es-ES" dirty="0">
                <a:solidFill>
                  <a:srgbClr val="0070C0"/>
                </a:solidFill>
              </a:rPr>
              <a:t>[y]</a:t>
            </a:r>
          </a:p>
          <a:p>
            <a:pPr marL="0" indent="0">
              <a:buNone/>
            </a:pPr>
            <a:r>
              <a:rPr lang="es-ES" dirty="0"/>
              <a:t>[1] 5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6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F26F-2F9D-45A8-AE48-4D4F9015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Subsetting</a:t>
            </a:r>
            <a:r>
              <a:rPr lang="en-US" dirty="0"/>
              <a:t>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D20C-9D52-446B-A2FF-222967151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What if we want to EXCLUDE the second and forth elements?</a:t>
            </a:r>
          </a:p>
          <a:p>
            <a:pPr marL="0" indent="0">
              <a:buNone/>
            </a:pPr>
            <a:r>
              <a:rPr lang="en-US" dirty="0"/>
              <a:t>Use a vector as a deselection argument</a:t>
            </a:r>
          </a:p>
          <a:p>
            <a:pPr marL="0" indent="0">
              <a:buNone/>
            </a:pPr>
            <a:r>
              <a:rPr lang="en-US" dirty="0"/>
              <a:t>Example: exclude the 2</a:t>
            </a:r>
            <a:r>
              <a:rPr lang="en-US" baseline="30000" dirty="0"/>
              <a:t>nd</a:t>
            </a:r>
            <a:r>
              <a:rPr lang="en-US" dirty="0"/>
              <a:t> and 4</a:t>
            </a:r>
            <a:r>
              <a:rPr lang="en-US" baseline="30000" dirty="0"/>
              <a:t>th</a:t>
            </a:r>
            <a:r>
              <a:rPr lang="en-US" dirty="0"/>
              <a:t> elements of fib: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x=c(2,4)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fib[-x]</a:t>
            </a:r>
          </a:p>
          <a:p>
            <a:pPr marL="0" indent="0">
              <a:buNone/>
            </a:pPr>
            <a:r>
              <a:rPr lang="en-US" dirty="0"/>
              <a:t>[1] 1 3 8</a:t>
            </a:r>
          </a:p>
          <a:p>
            <a:pPr marL="0" indent="0">
              <a:buNone/>
            </a:pPr>
            <a:r>
              <a:rPr lang="en-US" dirty="0"/>
              <a:t>Note: excluding in reverse order gives the same answer.</a:t>
            </a: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</a:rPr>
              <a:t>&gt; y=c(4,2)</a:t>
            </a: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</a:rPr>
              <a:t>&gt; </a:t>
            </a:r>
            <a:r>
              <a:rPr lang="es-ES" dirty="0" err="1">
                <a:solidFill>
                  <a:srgbClr val="0070C0"/>
                </a:solidFill>
              </a:rPr>
              <a:t>fib</a:t>
            </a:r>
            <a:r>
              <a:rPr lang="es-ES" dirty="0">
                <a:solidFill>
                  <a:srgbClr val="0070C0"/>
                </a:solidFill>
              </a:rPr>
              <a:t>[-y]</a:t>
            </a:r>
          </a:p>
          <a:p>
            <a:pPr marL="0" indent="0">
              <a:buNone/>
            </a:pPr>
            <a:r>
              <a:rPr lang="es-ES" dirty="0"/>
              <a:t>[1] 1 3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1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F26F-2F9D-45A8-AE48-4D4F9015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Subsetting</a:t>
            </a:r>
            <a:r>
              <a:rPr lang="en-US" dirty="0"/>
              <a:t>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D20C-9D52-446B-A2FF-222967151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can get all of vector fib in reverse order by specifying the indices in reverse</a:t>
            </a:r>
          </a:p>
          <a:p>
            <a:pPr marL="0" indent="0">
              <a:buNone/>
            </a:pPr>
            <a:r>
              <a:rPr lang="en-US" dirty="0"/>
              <a:t>How many elements in fib?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length(fib)</a:t>
            </a:r>
          </a:p>
          <a:p>
            <a:pPr marL="0" indent="0">
              <a:buNone/>
            </a:pPr>
            <a:r>
              <a:rPr lang="en-US" dirty="0"/>
              <a:t>[1] 5</a:t>
            </a:r>
          </a:p>
          <a:p>
            <a:pPr marL="0" indent="0">
              <a:buNone/>
            </a:pPr>
            <a:r>
              <a:rPr lang="en-US" dirty="0"/>
              <a:t>Can we use the seq() operator to create a vector with the indices in reverse order?</a:t>
            </a:r>
          </a:p>
          <a:p>
            <a:pPr marL="0" indent="0">
              <a:buNone/>
            </a:pPr>
            <a:r>
              <a:rPr lang="en-US" dirty="0"/>
              <a:t>Recall seq() operator: seq(from=x1, to=x2, by=x2)</a:t>
            </a:r>
          </a:p>
        </p:txBody>
      </p:sp>
    </p:spTree>
    <p:extLst>
      <p:ext uri="{BB962C8B-B14F-4D97-AF65-F5344CB8AC3E}">
        <p14:creationId xmlns:p14="http://schemas.microsoft.com/office/powerpoint/2010/main" val="16300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F26F-2F9D-45A8-AE48-4D4F9015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Subsetting</a:t>
            </a:r>
            <a:r>
              <a:rPr lang="en-US" dirty="0"/>
              <a:t>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D20C-9D52-446B-A2FF-222967151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Recall seq() operator: seq(from=x1, to=x2, by=x2)</a:t>
            </a:r>
          </a:p>
          <a:p>
            <a:pPr marL="0" indent="0">
              <a:buNone/>
            </a:pPr>
            <a:r>
              <a:rPr lang="en-US" dirty="0"/>
              <a:t>Let x1 = length of fib</a:t>
            </a:r>
          </a:p>
          <a:p>
            <a:pPr marL="0" indent="0">
              <a:buNone/>
            </a:pPr>
            <a:r>
              <a:rPr lang="en-US" dirty="0"/>
              <a:t>Let x2 = 1</a:t>
            </a:r>
          </a:p>
          <a:p>
            <a:pPr marL="0" indent="0">
              <a:buNone/>
            </a:pPr>
            <a:r>
              <a:rPr lang="en-US" dirty="0"/>
              <a:t>Let x3 = -1 (we’re counting down)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seq(from=length(fib), to=1, by=-1)</a:t>
            </a:r>
          </a:p>
          <a:p>
            <a:pPr marL="0" indent="0">
              <a:buNone/>
            </a:pPr>
            <a:r>
              <a:rPr lang="en-US" dirty="0"/>
              <a:t>[1] 5 4 3 2 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2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F26F-2F9D-45A8-AE48-4D4F9015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Subsetting</a:t>
            </a:r>
            <a:r>
              <a:rPr lang="en-US" dirty="0"/>
              <a:t>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D20C-9D52-446B-A2FF-222967151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Now put it altogether: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fib[seq(from=length(c), to=1, by=-1)]</a:t>
            </a:r>
          </a:p>
          <a:p>
            <a:pPr marL="0" indent="0">
              <a:buNone/>
            </a:pPr>
            <a:r>
              <a:rPr lang="en-US" dirty="0"/>
              <a:t>[1] 8 5 3 2 1</a:t>
            </a:r>
          </a:p>
        </p:txBody>
      </p:sp>
    </p:spTree>
    <p:extLst>
      <p:ext uri="{BB962C8B-B14F-4D97-AF65-F5344CB8AC3E}">
        <p14:creationId xmlns:p14="http://schemas.microsoft.com/office/powerpoint/2010/main" val="63016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F26F-2F9D-45A8-AE48-4D4F9015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to Subset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D20C-9D52-446B-A2FF-222967151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can also test elements in a vector.</a:t>
            </a:r>
          </a:p>
          <a:p>
            <a:pPr marL="0" indent="0">
              <a:buNone/>
            </a:pPr>
            <a:r>
              <a:rPr lang="en-US" dirty="0"/>
              <a:t>Example: which elements have the value 1?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fib==1</a:t>
            </a:r>
          </a:p>
          <a:p>
            <a:pPr marL="0" indent="0">
              <a:buNone/>
            </a:pPr>
            <a:r>
              <a:rPr lang="da-DK" dirty="0"/>
              <a:t>[1]  TRUE FALSE FALSE FALSE 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7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F26F-2F9D-45A8-AE48-4D4F9015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to Subset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D20C-9D52-446B-A2FF-222967151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about those elements that are not 1?</a:t>
            </a:r>
          </a:p>
          <a:p>
            <a:pPr marL="0" indent="0">
              <a:buNone/>
            </a:pPr>
            <a:r>
              <a:rPr lang="en-US" dirty="0"/>
              <a:t>Example: which elements which do not have the value 1?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fib!=1</a:t>
            </a:r>
          </a:p>
          <a:p>
            <a:pPr marL="0" indent="0">
              <a:buNone/>
            </a:pPr>
            <a:r>
              <a:rPr lang="en-US" dirty="0"/>
              <a:t>[1] FALSE  TRUE  </a:t>
            </a:r>
            <a:r>
              <a:rPr lang="en-US" dirty="0" err="1"/>
              <a:t>TRUE</a:t>
            </a:r>
            <a:r>
              <a:rPr lang="en-US" dirty="0"/>
              <a:t>  </a:t>
            </a:r>
            <a:r>
              <a:rPr lang="en-US" dirty="0" err="1"/>
              <a:t>TRUE</a:t>
            </a:r>
            <a:r>
              <a:rPr lang="en-US" dirty="0"/>
              <a:t>  </a:t>
            </a:r>
            <a:r>
              <a:rPr lang="en-US" dirty="0" err="1"/>
              <a:t>TRUE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F86D1EF-B190-4BBF-8DB3-808A06C66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2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F26F-2F9D-45A8-AE48-4D4F9015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to Subset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D20C-9D52-446B-A2FF-222967151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get the indices of the elements that evaluate true?</a:t>
            </a:r>
          </a:p>
          <a:p>
            <a:pPr marL="0" indent="0">
              <a:buNone/>
            </a:pPr>
            <a:r>
              <a:rPr lang="en-US" dirty="0"/>
              <a:t>Yes, use which()</a:t>
            </a:r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which(fib==8)</a:t>
            </a:r>
          </a:p>
          <a:p>
            <a:pPr marL="0" indent="0">
              <a:buNone/>
            </a:pPr>
            <a:r>
              <a:rPr lang="en-US" dirty="0"/>
              <a:t>[1] 5</a:t>
            </a:r>
          </a:p>
          <a:p>
            <a:pPr marL="0" indent="0">
              <a:buNone/>
            </a:pPr>
            <a:r>
              <a:rPr lang="en-US" dirty="0"/>
              <a:t>Compare:</a:t>
            </a:r>
          </a:p>
          <a:p>
            <a:pPr marL="0" indent="0">
              <a:buNone/>
            </a:pPr>
            <a:r>
              <a:rPr lang="da-DK" dirty="0">
                <a:solidFill>
                  <a:srgbClr val="0070C0"/>
                </a:solidFill>
              </a:rPr>
              <a:t>&gt; fib==8</a:t>
            </a:r>
          </a:p>
          <a:p>
            <a:pPr marL="0" indent="0">
              <a:buNone/>
            </a:pPr>
            <a:r>
              <a:rPr lang="da-DK" dirty="0"/>
              <a:t>[1] FALSE FALSE FALSE FALSE  TRUE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F86D1EF-B190-4BBF-8DB3-808A06C66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8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F26F-2F9D-45A8-AE48-4D4F9015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to Subset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D20C-9D52-446B-A2FF-222967151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can we use which() to find the index of the largest element of fib?</a:t>
            </a:r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which(fib==max(fib))</a:t>
            </a:r>
          </a:p>
          <a:p>
            <a:pPr marL="0" indent="0">
              <a:buNone/>
            </a:pPr>
            <a:r>
              <a:rPr lang="en-US" dirty="0"/>
              <a:t>[1] 5</a:t>
            </a:r>
          </a:p>
          <a:p>
            <a:pPr marL="0" indent="0">
              <a:buNone/>
            </a:pPr>
            <a:r>
              <a:rPr lang="en-US" dirty="0"/>
              <a:t>Compare:</a:t>
            </a:r>
          </a:p>
          <a:p>
            <a:pPr marL="0" indent="0">
              <a:buNone/>
            </a:pPr>
            <a:r>
              <a:rPr lang="da-DK" dirty="0">
                <a:solidFill>
                  <a:srgbClr val="0070C0"/>
                </a:solidFill>
              </a:rPr>
              <a:t>&gt; fib==max(fib)</a:t>
            </a:r>
          </a:p>
          <a:p>
            <a:pPr marL="0" indent="0">
              <a:buNone/>
            </a:pPr>
            <a:r>
              <a:rPr lang="da-DK" dirty="0"/>
              <a:t>[1] FALSE FALSE FALSE FALSE TRUE</a:t>
            </a:r>
          </a:p>
          <a:p>
            <a:pPr marL="0" indent="0">
              <a:buNone/>
            </a:pPr>
            <a:r>
              <a:rPr lang="en-US" dirty="0"/>
              <a:t>Could also use </a:t>
            </a:r>
            <a:r>
              <a:rPr lang="en-US" dirty="0" err="1">
                <a:solidFill>
                  <a:srgbClr val="0070C0"/>
                </a:solidFill>
              </a:rPr>
              <a:t>which.max</a:t>
            </a:r>
            <a:r>
              <a:rPr lang="en-US" dirty="0">
                <a:solidFill>
                  <a:srgbClr val="0070C0"/>
                </a:solidFill>
              </a:rPr>
              <a:t>(fib) </a:t>
            </a:r>
            <a:r>
              <a:rPr lang="en-US" dirty="0"/>
              <a:t>to find the index of the largest element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F86D1EF-B190-4BBF-8DB3-808A06C66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57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9771-3A53-48B0-9883-1527FC8AE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R/RStudio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EFF12-FB3D-4BA6-AA15-B3CABBD0D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and </a:t>
            </a:r>
            <a:r>
              <a:rPr lang="en-US" dirty="0" err="1"/>
              <a:t>Rstudio</a:t>
            </a:r>
            <a:r>
              <a:rPr lang="en-US" dirty="0"/>
              <a:t> are available for Linux, Mac OS, and Windows</a:t>
            </a:r>
          </a:p>
          <a:p>
            <a:endParaRPr lang="en-US" dirty="0"/>
          </a:p>
          <a:p>
            <a:r>
              <a:rPr lang="en-US" dirty="0"/>
              <a:t>You might consider installing R and </a:t>
            </a:r>
            <a:r>
              <a:rPr lang="en-US" dirty="0" err="1"/>
              <a:t>Rstudio</a:t>
            </a:r>
            <a:r>
              <a:rPr lang="en-US" dirty="0"/>
              <a:t> on your local machine.</a:t>
            </a:r>
          </a:p>
          <a:p>
            <a:r>
              <a:rPr lang="en-US" dirty="0"/>
              <a:t>R can be downloaded from: </a:t>
            </a:r>
            <a:r>
              <a:rPr lang="en-US" dirty="0">
                <a:hlinkClick r:id="rId2"/>
              </a:rPr>
              <a:t>http://mirrors.nics.utk.edu/cran/</a:t>
            </a:r>
            <a:endParaRPr lang="en-US" dirty="0"/>
          </a:p>
          <a:p>
            <a:r>
              <a:rPr lang="en-US" dirty="0" err="1"/>
              <a:t>Rstudio</a:t>
            </a:r>
            <a:r>
              <a:rPr lang="en-US" dirty="0"/>
              <a:t> can be downloaded from: </a:t>
            </a:r>
            <a:r>
              <a:rPr lang="en-US" dirty="0">
                <a:hlinkClick r:id="rId3"/>
              </a:rPr>
              <a:t>http://www.rstudio.com/ide/download/desktop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0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D69A-658C-48B6-8329-6DC1FB15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D9105-37DE-4E08-B9D3-1443FCE93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matrix in R is like a 2D vector: all elements must be of the same type</a:t>
            </a:r>
          </a:p>
          <a:p>
            <a:r>
              <a:rPr lang="en-US" dirty="0"/>
              <a:t>Creating matrices: use the matrix() function</a:t>
            </a:r>
          </a:p>
          <a:p>
            <a:pPr marL="457200" lvl="1" indent="0">
              <a:buNone/>
            </a:pPr>
            <a:r>
              <a:rPr lang="en-US" dirty="0"/>
              <a:t>matrix(</a:t>
            </a:r>
            <a:r>
              <a:rPr lang="en-US" dirty="0">
                <a:solidFill>
                  <a:srgbClr val="FF0000"/>
                </a:solidFill>
              </a:rPr>
              <a:t>data</a:t>
            </a:r>
            <a:r>
              <a:rPr lang="en-US" dirty="0"/>
              <a:t>, </a:t>
            </a:r>
            <a:r>
              <a:rPr lang="en-US" dirty="0" err="1"/>
              <a:t>nrow</a:t>
            </a:r>
            <a:r>
              <a:rPr lang="en-US" dirty="0"/>
              <a:t> =, </a:t>
            </a:r>
            <a:r>
              <a:rPr lang="en-US" dirty="0" err="1"/>
              <a:t>ncol</a:t>
            </a:r>
            <a:r>
              <a:rPr lang="en-US" dirty="0"/>
              <a:t>=, </a:t>
            </a:r>
            <a:r>
              <a:rPr lang="en-US" dirty="0" err="1"/>
              <a:t>byrow</a:t>
            </a:r>
            <a:r>
              <a:rPr lang="en-US" dirty="0"/>
              <a:t>=)</a:t>
            </a:r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m = matrix(5:10, </a:t>
            </a:r>
            <a:r>
              <a:rPr lang="en-US" dirty="0" err="1">
                <a:solidFill>
                  <a:srgbClr val="0070C0"/>
                </a:solidFill>
              </a:rPr>
              <a:t>nrow</a:t>
            </a:r>
            <a:r>
              <a:rPr lang="en-US" dirty="0">
                <a:solidFill>
                  <a:srgbClr val="0070C0"/>
                </a:solidFill>
              </a:rPr>
              <a:t>=3, </a:t>
            </a:r>
            <a:r>
              <a:rPr lang="en-US" dirty="0" err="1">
                <a:solidFill>
                  <a:srgbClr val="0070C0"/>
                </a:solidFill>
              </a:rPr>
              <a:t>ncol</a:t>
            </a:r>
            <a:r>
              <a:rPr lang="en-US" dirty="0">
                <a:solidFill>
                  <a:srgbClr val="0070C0"/>
                </a:solidFill>
              </a:rPr>
              <a:t>=2, </a:t>
            </a:r>
            <a:r>
              <a:rPr lang="en-US" dirty="0" err="1">
                <a:solidFill>
                  <a:srgbClr val="0070C0"/>
                </a:solidFill>
              </a:rPr>
              <a:t>byrow</a:t>
            </a:r>
            <a:r>
              <a:rPr lang="en-US" dirty="0">
                <a:solidFill>
                  <a:srgbClr val="0070C0"/>
                </a:solidFill>
              </a:rPr>
              <a:t>=F); m</a:t>
            </a:r>
          </a:p>
          <a:p>
            <a:pPr marL="0" indent="0">
              <a:buNone/>
            </a:pPr>
            <a:r>
              <a:rPr lang="en-US" dirty="0"/>
              <a:t>     [,1] [,2]</a:t>
            </a:r>
          </a:p>
          <a:p>
            <a:pPr marL="0" indent="0">
              <a:buNone/>
            </a:pPr>
            <a:r>
              <a:rPr lang="en-US" dirty="0"/>
              <a:t>[1,]    5    8</a:t>
            </a:r>
          </a:p>
          <a:p>
            <a:pPr marL="0" indent="0">
              <a:buNone/>
            </a:pPr>
            <a:r>
              <a:rPr lang="en-US" dirty="0"/>
              <a:t>[2,]    6    9</a:t>
            </a:r>
          </a:p>
          <a:p>
            <a:pPr marL="0" indent="0">
              <a:buNone/>
            </a:pPr>
            <a:r>
              <a:rPr lang="en-US" dirty="0"/>
              <a:t>[3,]    7   10</a:t>
            </a:r>
          </a:p>
        </p:txBody>
      </p:sp>
    </p:spTree>
    <p:extLst>
      <p:ext uri="{BB962C8B-B14F-4D97-AF65-F5344CB8AC3E}">
        <p14:creationId xmlns:p14="http://schemas.microsoft.com/office/powerpoint/2010/main" val="253711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D69A-658C-48B6-8329-6DC1FB15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Manipulating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D9105-37DE-4E08-B9D3-1443FCE93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Transposition: use the t() operator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t(m)</a:t>
            </a:r>
          </a:p>
          <a:p>
            <a:pPr marL="0" indent="0">
              <a:buNone/>
            </a:pPr>
            <a:r>
              <a:rPr lang="en-US" dirty="0"/>
              <a:t>     [,1] [,2] [,3]</a:t>
            </a:r>
          </a:p>
          <a:p>
            <a:pPr marL="0" indent="0">
              <a:buNone/>
            </a:pPr>
            <a:r>
              <a:rPr lang="en-US" dirty="0"/>
              <a:t>[1,]    5    6    7</a:t>
            </a:r>
          </a:p>
          <a:p>
            <a:pPr marL="0" indent="0">
              <a:buNone/>
            </a:pPr>
            <a:r>
              <a:rPr lang="en-US" dirty="0"/>
              <a:t>[2,]    8    9   10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2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D69A-658C-48B6-8329-6DC1FB15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Manipulating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D9105-37DE-4E08-B9D3-1443FCE93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Multiplication: %*% operator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m %*% t(m)</a:t>
            </a:r>
          </a:p>
          <a:p>
            <a:pPr marL="0" indent="0">
              <a:buNone/>
            </a:pPr>
            <a:r>
              <a:rPr lang="en-US" dirty="0"/>
              <a:t>     [,1] [,2] [,3]</a:t>
            </a:r>
          </a:p>
          <a:p>
            <a:pPr marL="0" indent="0">
              <a:buNone/>
            </a:pPr>
            <a:r>
              <a:rPr lang="en-US" dirty="0"/>
              <a:t>[1,]   89  102  115</a:t>
            </a:r>
          </a:p>
          <a:p>
            <a:pPr marL="0" indent="0">
              <a:buNone/>
            </a:pPr>
            <a:r>
              <a:rPr lang="en-US" dirty="0"/>
              <a:t>[2,]  102  117  132</a:t>
            </a:r>
          </a:p>
          <a:p>
            <a:pPr marL="0" indent="0">
              <a:buNone/>
            </a:pPr>
            <a:r>
              <a:rPr lang="en-US" dirty="0"/>
              <a:t>[3,]  115  132  149</a:t>
            </a:r>
          </a:p>
          <a:p>
            <a:pPr marL="0" indent="0">
              <a:buNone/>
            </a:pPr>
            <a:r>
              <a:rPr lang="en-US" dirty="0"/>
              <a:t>If we use the * operator, we get pairwise multiplication instead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m * m</a:t>
            </a:r>
          </a:p>
          <a:p>
            <a:pPr marL="0" indent="0">
              <a:buNone/>
            </a:pPr>
            <a:r>
              <a:rPr lang="en-US" dirty="0"/>
              <a:t>     [,1] [,2]</a:t>
            </a:r>
          </a:p>
          <a:p>
            <a:pPr marL="0" indent="0">
              <a:buNone/>
            </a:pPr>
            <a:r>
              <a:rPr lang="en-US" dirty="0"/>
              <a:t>[1,]   25   64</a:t>
            </a:r>
          </a:p>
          <a:p>
            <a:pPr marL="0" indent="0">
              <a:buNone/>
            </a:pPr>
            <a:r>
              <a:rPr lang="en-US" dirty="0"/>
              <a:t>[2,]   36   81</a:t>
            </a:r>
          </a:p>
          <a:p>
            <a:pPr marL="0" indent="0">
              <a:buNone/>
            </a:pPr>
            <a:r>
              <a:rPr lang="en-US" dirty="0"/>
              <a:t>[3,]   49  100</a:t>
            </a:r>
          </a:p>
        </p:txBody>
      </p:sp>
    </p:spTree>
    <p:extLst>
      <p:ext uri="{BB962C8B-B14F-4D97-AF65-F5344CB8AC3E}">
        <p14:creationId xmlns:p14="http://schemas.microsoft.com/office/powerpoint/2010/main" val="112218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D69A-658C-48B6-8329-6DC1FB15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Manipulating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D9105-37DE-4E08-B9D3-1443FCE93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dim() to get dimensions</a:t>
            </a:r>
          </a:p>
          <a:p>
            <a:pPr marL="0" indent="0">
              <a:buNone/>
            </a:pPr>
            <a:r>
              <a:rPr lang="pt-BR" dirty="0">
                <a:solidFill>
                  <a:srgbClr val="0070C0"/>
                </a:solidFill>
              </a:rPr>
              <a:t>&gt; dim(m)</a:t>
            </a:r>
          </a:p>
          <a:p>
            <a:pPr marL="0" indent="0">
              <a:buNone/>
            </a:pPr>
            <a:r>
              <a:rPr lang="pt-BR" dirty="0"/>
              <a:t>[1] 3 2</a:t>
            </a:r>
          </a:p>
          <a:p>
            <a:pPr marL="0" indent="0">
              <a:buNone/>
            </a:pPr>
            <a:r>
              <a:rPr lang="en-US" dirty="0"/>
              <a:t>Alternatively retrieve number of columns and rows </a:t>
            </a:r>
            <a:r>
              <a:rPr lang="en-US" dirty="0" err="1"/>
              <a:t>seperately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it-IT" dirty="0">
                <a:solidFill>
                  <a:srgbClr val="0070C0"/>
                </a:solidFill>
              </a:rPr>
              <a:t>&gt; nrow(m)</a:t>
            </a:r>
          </a:p>
          <a:p>
            <a:pPr marL="0" indent="0">
              <a:buNone/>
            </a:pPr>
            <a:r>
              <a:rPr lang="it-IT" dirty="0"/>
              <a:t>[1] 3</a:t>
            </a:r>
          </a:p>
          <a:p>
            <a:pPr marL="0" indent="0">
              <a:buNone/>
            </a:pPr>
            <a:r>
              <a:rPr lang="it-IT" dirty="0">
                <a:solidFill>
                  <a:srgbClr val="0070C0"/>
                </a:solidFill>
              </a:rPr>
              <a:t>&gt; ncol(m)</a:t>
            </a:r>
          </a:p>
          <a:p>
            <a:pPr marL="0" indent="0">
              <a:buNone/>
            </a:pPr>
            <a:r>
              <a:rPr lang="it-IT" dirty="0"/>
              <a:t>[1]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1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D69A-658C-48B6-8329-6DC1FB15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Subsetting</a:t>
            </a:r>
            <a:r>
              <a:rPr lang="en-US" dirty="0"/>
              <a:t>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D9105-37DE-4E08-B9D3-1443FCE93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To get a specific element specify the row and column</a:t>
            </a:r>
          </a:p>
          <a:p>
            <a:pPr marL="0" indent="0">
              <a:buNone/>
            </a:pPr>
            <a:r>
              <a:rPr lang="pt-BR" dirty="0">
                <a:solidFill>
                  <a:srgbClr val="0070C0"/>
                </a:solidFill>
              </a:rPr>
              <a:t>&gt; m[1,1]</a:t>
            </a:r>
          </a:p>
          <a:p>
            <a:pPr marL="0" indent="0">
              <a:buNone/>
            </a:pPr>
            <a:r>
              <a:rPr lang="pt-BR" dirty="0"/>
              <a:t>[1] 5</a:t>
            </a:r>
          </a:p>
          <a:p>
            <a:pPr marL="0" indent="0">
              <a:buNone/>
            </a:pPr>
            <a:r>
              <a:rPr lang="en-US" dirty="0"/>
              <a:t>How do we get an entire row? Specify the row, but not the column</a:t>
            </a:r>
          </a:p>
          <a:p>
            <a:pPr marL="0" indent="0">
              <a:buNone/>
            </a:pPr>
            <a:r>
              <a:rPr lang="it-IT" dirty="0">
                <a:solidFill>
                  <a:srgbClr val="0070C0"/>
                </a:solidFill>
              </a:rPr>
              <a:t>&gt; m[1,]</a:t>
            </a:r>
          </a:p>
          <a:p>
            <a:pPr marL="0" indent="0">
              <a:buNone/>
            </a:pPr>
            <a:r>
              <a:rPr lang="it-IT" dirty="0"/>
              <a:t>[1] 5 8</a:t>
            </a:r>
          </a:p>
          <a:p>
            <a:pPr marL="0" indent="0">
              <a:buNone/>
            </a:pPr>
            <a:r>
              <a:rPr lang="it-IT" dirty="0"/>
              <a:t>Similarly, we can get an entire column</a:t>
            </a:r>
          </a:p>
          <a:p>
            <a:pPr marL="0" indent="0">
              <a:buNone/>
            </a:pPr>
            <a:r>
              <a:rPr lang="it-IT" dirty="0">
                <a:solidFill>
                  <a:srgbClr val="0070C0"/>
                </a:solidFill>
              </a:rPr>
              <a:t>&gt; m[,1]</a:t>
            </a:r>
          </a:p>
          <a:p>
            <a:pPr marL="0" indent="0">
              <a:buNone/>
            </a:pPr>
            <a:r>
              <a:rPr lang="it-IT" dirty="0"/>
              <a:t>[1] 5 6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8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D69A-658C-48B6-8329-6DC1FB15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Subsetting</a:t>
            </a:r>
            <a:r>
              <a:rPr lang="en-US" dirty="0"/>
              <a:t>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D9105-37DE-4E08-B9D3-1443FCE93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We can also create a vector specifying which rows/columns we want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m[c(1,3),]</a:t>
            </a:r>
          </a:p>
          <a:p>
            <a:pPr marL="0" indent="0">
              <a:buNone/>
            </a:pPr>
            <a:r>
              <a:rPr lang="en-US" dirty="0"/>
              <a:t>     [,1] [,2]</a:t>
            </a:r>
          </a:p>
          <a:p>
            <a:pPr marL="0" indent="0">
              <a:buNone/>
            </a:pPr>
            <a:r>
              <a:rPr lang="en-US" dirty="0"/>
              <a:t>[1,]    5    8</a:t>
            </a:r>
          </a:p>
          <a:p>
            <a:pPr marL="0" indent="0">
              <a:buNone/>
            </a:pPr>
            <a:r>
              <a:rPr lang="en-US" dirty="0"/>
              <a:t>[2,]    7   10</a:t>
            </a:r>
          </a:p>
          <a:p>
            <a:pPr marL="0" indent="0">
              <a:buNone/>
            </a:pPr>
            <a:r>
              <a:rPr lang="en-US" dirty="0"/>
              <a:t>This returns the 1</a:t>
            </a:r>
            <a:r>
              <a:rPr lang="en-US" baseline="30000" dirty="0"/>
              <a:t>st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rows</a:t>
            </a:r>
          </a:p>
          <a:p>
            <a:pPr marL="0" indent="0">
              <a:buNone/>
            </a:pPr>
            <a:r>
              <a:rPr lang="en-US" dirty="0"/>
              <a:t>We can also return those rows in a different order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m[c(3,1),]</a:t>
            </a:r>
          </a:p>
          <a:p>
            <a:pPr marL="0" indent="0">
              <a:buNone/>
            </a:pPr>
            <a:r>
              <a:rPr lang="en-US" dirty="0"/>
              <a:t>     [,1] [,2]</a:t>
            </a:r>
          </a:p>
          <a:p>
            <a:pPr marL="0" indent="0">
              <a:buNone/>
            </a:pPr>
            <a:r>
              <a:rPr lang="en-US" dirty="0"/>
              <a:t>[1,]    7   10</a:t>
            </a:r>
          </a:p>
          <a:p>
            <a:pPr marL="0" indent="0">
              <a:buNone/>
            </a:pPr>
            <a:r>
              <a:rPr lang="en-US" dirty="0"/>
              <a:t>[2,]    5    8</a:t>
            </a:r>
          </a:p>
        </p:txBody>
      </p:sp>
    </p:spTree>
    <p:extLst>
      <p:ext uri="{BB962C8B-B14F-4D97-AF65-F5344CB8AC3E}">
        <p14:creationId xmlns:p14="http://schemas.microsoft.com/office/powerpoint/2010/main" val="165805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D69A-658C-48B6-8329-6DC1FB15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Subsetting</a:t>
            </a:r>
            <a:r>
              <a:rPr lang="en-US" dirty="0"/>
              <a:t>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D9105-37DE-4E08-B9D3-1443FCE93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Similarly we can use a vector specifying which rows/columns we want to exclude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m[-c(1,3),]</a:t>
            </a:r>
          </a:p>
          <a:p>
            <a:pPr marL="0" indent="0">
              <a:buNone/>
            </a:pPr>
            <a:r>
              <a:rPr lang="en-US" dirty="0"/>
              <a:t>[1] 6 9</a:t>
            </a:r>
          </a:p>
          <a:p>
            <a:pPr marL="0" indent="0">
              <a:buNone/>
            </a:pPr>
            <a:r>
              <a:rPr lang="en-US" dirty="0"/>
              <a:t>This returns the only the 2</a:t>
            </a:r>
            <a:r>
              <a:rPr lang="en-US" baseline="30000" dirty="0"/>
              <a:t>nd</a:t>
            </a:r>
            <a:r>
              <a:rPr lang="en-US" dirty="0"/>
              <a:t> row</a:t>
            </a:r>
          </a:p>
          <a:p>
            <a:pPr marL="0" indent="0">
              <a:buNone/>
            </a:pPr>
            <a:r>
              <a:rPr lang="en-US" dirty="0"/>
              <a:t>We can also return those rows in a different order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m[c(3,1),]</a:t>
            </a:r>
          </a:p>
          <a:p>
            <a:pPr marL="0" indent="0">
              <a:buNone/>
            </a:pPr>
            <a:r>
              <a:rPr lang="en-US" dirty="0"/>
              <a:t>     [,1] [,2]</a:t>
            </a:r>
          </a:p>
          <a:p>
            <a:pPr marL="0" indent="0">
              <a:buNone/>
            </a:pPr>
            <a:r>
              <a:rPr lang="en-US" dirty="0"/>
              <a:t>[1,]    7   10</a:t>
            </a:r>
          </a:p>
          <a:p>
            <a:pPr marL="0" indent="0">
              <a:buNone/>
            </a:pPr>
            <a:r>
              <a:rPr lang="en-US" dirty="0"/>
              <a:t>[2,]    5    8</a:t>
            </a:r>
          </a:p>
        </p:txBody>
      </p:sp>
    </p:spTree>
    <p:extLst>
      <p:ext uri="{BB962C8B-B14F-4D97-AF65-F5344CB8AC3E}">
        <p14:creationId xmlns:p14="http://schemas.microsoft.com/office/powerpoint/2010/main" val="266007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D69A-658C-48B6-8329-6DC1FB15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Subsetting</a:t>
            </a:r>
            <a:r>
              <a:rPr lang="en-US" dirty="0"/>
              <a:t>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D9105-37DE-4E08-B9D3-1443FCE93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also use which() with matrices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which(m==max(m))</a:t>
            </a:r>
          </a:p>
          <a:p>
            <a:pPr marL="0" indent="0">
              <a:buNone/>
            </a:pPr>
            <a:r>
              <a:rPr lang="en-US" dirty="0"/>
              <a:t>[1] 6</a:t>
            </a:r>
          </a:p>
          <a:p>
            <a:pPr marL="0" indent="0">
              <a:buNone/>
            </a:pPr>
            <a:r>
              <a:rPr lang="en-US" dirty="0"/>
              <a:t>Similarly </a:t>
            </a:r>
            <a:r>
              <a:rPr lang="en-US" dirty="0" err="1">
                <a:solidFill>
                  <a:srgbClr val="0070C0"/>
                </a:solidFill>
              </a:rPr>
              <a:t>which.max</a:t>
            </a:r>
            <a:r>
              <a:rPr lang="en-US" dirty="0">
                <a:solidFill>
                  <a:srgbClr val="0070C0"/>
                </a:solidFill>
              </a:rPr>
              <a:t>(m)</a:t>
            </a:r>
          </a:p>
          <a:p>
            <a:pPr marL="0" indent="0">
              <a:buNone/>
            </a:pPr>
            <a:r>
              <a:rPr lang="en-US" dirty="0"/>
              <a:t>Question? m is a 3 by 2 matrix. What is 6?</a:t>
            </a:r>
          </a:p>
          <a:p>
            <a:pPr marL="0" indent="0">
              <a:buNone/>
            </a:pPr>
            <a:r>
              <a:rPr lang="en-US" dirty="0"/>
              <a:t>Note: m[3,2] == m[6]</a:t>
            </a:r>
          </a:p>
          <a:p>
            <a:pPr marL="0" indent="0">
              <a:buNone/>
            </a:pPr>
            <a:r>
              <a:rPr lang="en-US" dirty="0"/>
              <a:t>So </a:t>
            </a:r>
            <a:r>
              <a:rPr lang="en-US" dirty="0">
                <a:solidFill>
                  <a:srgbClr val="0070C0"/>
                </a:solidFill>
              </a:rPr>
              <a:t>m[</a:t>
            </a:r>
            <a:r>
              <a:rPr lang="en-US" dirty="0" err="1">
                <a:solidFill>
                  <a:srgbClr val="0070C0"/>
                </a:solidFill>
              </a:rPr>
              <a:t>which.max</a:t>
            </a:r>
            <a:r>
              <a:rPr lang="en-US" dirty="0">
                <a:solidFill>
                  <a:srgbClr val="0070C0"/>
                </a:solidFill>
              </a:rPr>
              <a:t>(m)] </a:t>
            </a:r>
            <a:r>
              <a:rPr lang="en-US" dirty="0"/>
              <a:t>returns the largest element</a:t>
            </a:r>
          </a:p>
        </p:txBody>
      </p:sp>
    </p:spTree>
    <p:extLst>
      <p:ext uri="{BB962C8B-B14F-4D97-AF65-F5344CB8AC3E}">
        <p14:creationId xmlns:p14="http://schemas.microsoft.com/office/powerpoint/2010/main" val="42473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C62-7C7F-45C2-9A2C-1432B275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 from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B37BC-9DD6-4720-9E81-5AF5C0419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Vectors can be used to create matrices</a:t>
            </a:r>
          </a:p>
          <a:p>
            <a:pPr marL="0" indent="0">
              <a:buNone/>
            </a:pPr>
            <a:r>
              <a:rPr lang="en-US" dirty="0"/>
              <a:t>Treat the vectors as rows in a matrix using </a:t>
            </a:r>
            <a:r>
              <a:rPr lang="en-US" dirty="0" err="1"/>
              <a:t>rbind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rm &lt;- </a:t>
            </a:r>
            <a:r>
              <a:rPr lang="en-US" dirty="0" err="1">
                <a:solidFill>
                  <a:srgbClr val="0070C0"/>
                </a:solidFill>
              </a:rPr>
              <a:t>rbind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fib,fib,fib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rm</a:t>
            </a:r>
          </a:p>
          <a:p>
            <a:pPr marL="0" indent="0">
              <a:buNone/>
            </a:pPr>
            <a:r>
              <a:rPr lang="en-US" dirty="0"/>
              <a:t>    [,1] [,2] [,3] [,4] [,5]</a:t>
            </a:r>
          </a:p>
          <a:p>
            <a:pPr marL="0" indent="0">
              <a:buNone/>
            </a:pPr>
            <a:r>
              <a:rPr lang="en-US" dirty="0"/>
              <a:t>fib    1    2    3    5    8</a:t>
            </a:r>
          </a:p>
          <a:p>
            <a:pPr marL="0" indent="0">
              <a:buNone/>
            </a:pPr>
            <a:r>
              <a:rPr lang="en-US" dirty="0"/>
              <a:t>fib    1    2    3    5    8</a:t>
            </a:r>
          </a:p>
          <a:p>
            <a:pPr marL="0" indent="0">
              <a:buNone/>
            </a:pPr>
            <a:r>
              <a:rPr lang="en-US" dirty="0"/>
              <a:t>fib    1    2    3    5    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1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C62-7C7F-45C2-9A2C-1432B275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 from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B37BC-9DD6-4720-9E81-5AF5C0419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19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Or combine vectors as columns using </a:t>
            </a:r>
            <a:r>
              <a:rPr lang="en-US" dirty="0" err="1"/>
              <a:t>cbind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cm &lt;- </a:t>
            </a:r>
            <a:r>
              <a:rPr lang="en-US" dirty="0" err="1">
                <a:solidFill>
                  <a:srgbClr val="0070C0"/>
                </a:solidFill>
              </a:rPr>
              <a:t>cbind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fib,fib,fib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cm</a:t>
            </a:r>
          </a:p>
          <a:p>
            <a:pPr marL="0" indent="0">
              <a:buNone/>
            </a:pPr>
            <a:r>
              <a:rPr lang="en-US" dirty="0"/>
              <a:t>     fib </a:t>
            </a:r>
            <a:r>
              <a:rPr lang="en-US" dirty="0" err="1"/>
              <a:t>fib</a:t>
            </a:r>
            <a:r>
              <a:rPr lang="en-US" dirty="0"/>
              <a:t> </a:t>
            </a:r>
            <a:r>
              <a:rPr lang="en-US" dirty="0" err="1"/>
              <a:t>fib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[1,]   1   1   1</a:t>
            </a:r>
          </a:p>
          <a:p>
            <a:pPr marL="0" indent="0">
              <a:buNone/>
            </a:pPr>
            <a:r>
              <a:rPr lang="en-US" dirty="0"/>
              <a:t>[2,]   2   2   2</a:t>
            </a:r>
          </a:p>
          <a:p>
            <a:pPr marL="0" indent="0">
              <a:buNone/>
            </a:pPr>
            <a:r>
              <a:rPr lang="en-US" dirty="0"/>
              <a:t>[3,]   3   3   3</a:t>
            </a:r>
          </a:p>
          <a:p>
            <a:pPr marL="0" indent="0">
              <a:buNone/>
            </a:pPr>
            <a:r>
              <a:rPr lang="en-US" dirty="0"/>
              <a:t>[4,]   5   5   5</a:t>
            </a:r>
          </a:p>
          <a:p>
            <a:pPr marL="0" indent="0">
              <a:buNone/>
            </a:pPr>
            <a:r>
              <a:rPr lang="en-US" dirty="0"/>
              <a:t>[5,]   8   8   8</a:t>
            </a:r>
          </a:p>
        </p:txBody>
      </p:sp>
    </p:spTree>
    <p:extLst>
      <p:ext uri="{BB962C8B-B14F-4D97-AF65-F5344CB8AC3E}">
        <p14:creationId xmlns:p14="http://schemas.microsoft.com/office/powerpoint/2010/main" val="296388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F26F-2F9D-45A8-AE48-4D4F9015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R/RStudio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D20C-9D52-446B-A2FF-222967151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is a programming language/environment</a:t>
            </a:r>
          </a:p>
          <a:p>
            <a:r>
              <a:rPr lang="en-US" dirty="0"/>
              <a:t>Object oriented</a:t>
            </a:r>
          </a:p>
          <a:p>
            <a:r>
              <a:rPr lang="en-US" dirty="0"/>
              <a:t>Rich set of packages (why reinvent the wheel?)</a:t>
            </a:r>
          </a:p>
          <a:p>
            <a:r>
              <a:rPr lang="en-US" dirty="0"/>
              <a:t>Good online help</a:t>
            </a:r>
          </a:p>
          <a:p>
            <a:r>
              <a:rPr lang="en-US" dirty="0"/>
              <a:t>RStudio is an IDE for 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703B-8D4C-4C63-A31C-259BB23C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(borrowed from Irina </a:t>
            </a:r>
            <a:r>
              <a:rPr lang="en-US" dirty="0" err="1"/>
              <a:t>Kukuyeva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1627-A748-4E9A-86DF-A1D559686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Problem: return the sum of the even rows of column 2 of a 10X10 matrix. The matrix contains the values 1 to 100 in row order.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1: create the matrix</a:t>
            </a:r>
          </a:p>
          <a:p>
            <a:pPr marL="0" indent="0">
              <a:buNone/>
            </a:pPr>
            <a:r>
              <a:rPr lang="en-US" dirty="0"/>
              <a:t>Recall: matrix(</a:t>
            </a:r>
            <a:r>
              <a:rPr lang="en-US" dirty="0">
                <a:solidFill>
                  <a:srgbClr val="FF0000"/>
                </a:solidFill>
              </a:rPr>
              <a:t>data</a:t>
            </a:r>
            <a:r>
              <a:rPr lang="en-US" dirty="0"/>
              <a:t>, </a:t>
            </a:r>
            <a:r>
              <a:rPr lang="en-US" dirty="0" err="1"/>
              <a:t>nrow</a:t>
            </a:r>
            <a:r>
              <a:rPr lang="en-US" dirty="0"/>
              <a:t> =, </a:t>
            </a:r>
            <a:r>
              <a:rPr lang="en-US" dirty="0" err="1"/>
              <a:t>ncol</a:t>
            </a:r>
            <a:r>
              <a:rPr lang="en-US" dirty="0"/>
              <a:t>=, </a:t>
            </a:r>
            <a:r>
              <a:rPr lang="en-US" dirty="0" err="1"/>
              <a:t>byrow</a:t>
            </a:r>
            <a:r>
              <a:rPr lang="en-US" dirty="0"/>
              <a:t>=)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ex1 = matrix(1:100, </a:t>
            </a:r>
            <a:r>
              <a:rPr lang="en-US" dirty="0" err="1">
                <a:solidFill>
                  <a:srgbClr val="0070C0"/>
                </a:solidFill>
              </a:rPr>
              <a:t>nrow</a:t>
            </a:r>
            <a:r>
              <a:rPr lang="en-US" dirty="0">
                <a:solidFill>
                  <a:srgbClr val="0070C0"/>
                </a:solidFill>
              </a:rPr>
              <a:t>=10, </a:t>
            </a:r>
            <a:r>
              <a:rPr lang="en-US" dirty="0" err="1">
                <a:solidFill>
                  <a:srgbClr val="0070C0"/>
                </a:solidFill>
              </a:rPr>
              <a:t>ncol</a:t>
            </a:r>
            <a:r>
              <a:rPr lang="en-US" dirty="0">
                <a:solidFill>
                  <a:srgbClr val="0070C0"/>
                </a:solidFill>
              </a:rPr>
              <a:t>=10, </a:t>
            </a:r>
            <a:r>
              <a:rPr lang="en-US" dirty="0" err="1">
                <a:solidFill>
                  <a:srgbClr val="0070C0"/>
                </a:solidFill>
              </a:rPr>
              <a:t>byrow</a:t>
            </a:r>
            <a:r>
              <a:rPr lang="en-US" dirty="0">
                <a:solidFill>
                  <a:srgbClr val="0070C0"/>
                </a:solidFill>
              </a:rPr>
              <a:t>=T)</a:t>
            </a:r>
          </a:p>
        </p:txBody>
      </p:sp>
    </p:spTree>
    <p:extLst>
      <p:ext uri="{BB962C8B-B14F-4D97-AF65-F5344CB8AC3E}">
        <p14:creationId xmlns:p14="http://schemas.microsoft.com/office/powerpoint/2010/main" val="101660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703B-8D4C-4C63-A31C-259BB23C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(borrowed from Irina </a:t>
            </a:r>
            <a:r>
              <a:rPr lang="en-US" dirty="0" err="1"/>
              <a:t>Kukuyeva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1627-A748-4E9A-86DF-A1D559686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Problem: return the sum of the even rows of column 2 of a 10X10 matrix. The matrix contains the values 1 to 100 in row order.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2: Figure out how to specify the even rows?</a:t>
            </a:r>
          </a:p>
          <a:p>
            <a:pPr marL="0" indent="0">
              <a:buNone/>
            </a:pPr>
            <a:r>
              <a:rPr lang="en-US" dirty="0"/>
              <a:t>Could hard code the rows, i.e. </a:t>
            </a:r>
            <a:r>
              <a:rPr lang="en-US" dirty="0">
                <a:solidFill>
                  <a:srgbClr val="0070C0"/>
                </a:solidFill>
              </a:rPr>
              <a:t>c(2,4,6,8,10) </a:t>
            </a:r>
            <a:r>
              <a:rPr lang="en-US" dirty="0"/>
              <a:t>Ugly!!!!</a:t>
            </a:r>
          </a:p>
          <a:p>
            <a:pPr marL="0" indent="0">
              <a:buNone/>
            </a:pPr>
            <a:r>
              <a:rPr lang="en-US" dirty="0"/>
              <a:t>Try to use seq() instead!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seq(from=2, to=10, by=2) </a:t>
            </a:r>
            <a:r>
              <a:rPr lang="en-US" dirty="0"/>
              <a:t>still not great, but better</a:t>
            </a:r>
          </a:p>
        </p:txBody>
      </p:sp>
    </p:spTree>
    <p:extLst>
      <p:ext uri="{BB962C8B-B14F-4D97-AF65-F5344CB8AC3E}">
        <p14:creationId xmlns:p14="http://schemas.microsoft.com/office/powerpoint/2010/main" val="399866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703B-8D4C-4C63-A31C-259BB23C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(borrowed from Irina </a:t>
            </a:r>
            <a:r>
              <a:rPr lang="en-US" dirty="0" err="1"/>
              <a:t>Kukuyeva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1627-A748-4E9A-86DF-A1D559686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Problem: return the sum of the even rows of column 2 of a 10X10 matrix. The matrix contains the values 1 to 100 in row order.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3: use step2 to select the even rows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ex1[seq(from=2, to=10, by=2),]</a:t>
            </a:r>
          </a:p>
          <a:p>
            <a:pPr marL="0" indent="0">
              <a:buNone/>
            </a:pPr>
            <a:r>
              <a:rPr lang="en-US" dirty="0"/>
              <a:t>     [,1] [,2] [,3] [,4] [,5] [,6] [,7] [,8] [,9] [,10]</a:t>
            </a:r>
          </a:p>
          <a:p>
            <a:pPr marL="0" indent="0">
              <a:buNone/>
            </a:pPr>
            <a:r>
              <a:rPr lang="en-US" dirty="0"/>
              <a:t>[1,]   11   12   13   14   15   16   17   18   19    20</a:t>
            </a:r>
          </a:p>
          <a:p>
            <a:pPr marL="0" indent="0">
              <a:buNone/>
            </a:pPr>
            <a:r>
              <a:rPr lang="en-US" dirty="0"/>
              <a:t>[2,]   31   32   33   34   35   36   37   38   39    40</a:t>
            </a:r>
          </a:p>
          <a:p>
            <a:pPr marL="0" indent="0">
              <a:buNone/>
            </a:pPr>
            <a:r>
              <a:rPr lang="en-US" dirty="0"/>
              <a:t>[3,]   51   52   53   54   55   56   57   58   59    60</a:t>
            </a:r>
          </a:p>
          <a:p>
            <a:pPr marL="0" indent="0">
              <a:buNone/>
            </a:pPr>
            <a:r>
              <a:rPr lang="en-US" dirty="0"/>
              <a:t>[4,]   71   72   73   74   75   76   77   78   79    80</a:t>
            </a:r>
          </a:p>
          <a:p>
            <a:pPr marL="0" indent="0">
              <a:buNone/>
            </a:pPr>
            <a:r>
              <a:rPr lang="en-US" dirty="0"/>
              <a:t>[5,]   91   92   93   94   95   96   97   98   99   100</a:t>
            </a:r>
          </a:p>
        </p:txBody>
      </p:sp>
    </p:spTree>
    <p:extLst>
      <p:ext uri="{BB962C8B-B14F-4D97-AF65-F5344CB8AC3E}">
        <p14:creationId xmlns:p14="http://schemas.microsoft.com/office/powerpoint/2010/main" val="279019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703B-8D4C-4C63-A31C-259BB23C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(borrowed from Irina </a:t>
            </a:r>
            <a:r>
              <a:rPr lang="en-US" dirty="0" err="1"/>
              <a:t>Kukuyeva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1627-A748-4E9A-86DF-A1D559686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564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Problem: return the sum of the even rows of column 2 of a 10X10 matrix. The matrix contains the values 1 to 100 in row order.</a:t>
            </a:r>
          </a:p>
          <a:p>
            <a:pPr marL="0" indent="0">
              <a:buNone/>
            </a:pPr>
            <a:r>
              <a:rPr lang="en-US" dirty="0"/>
              <a:t>Step 4: use step 3 to select the even rows AND only column 2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ex1[seq(from=2, to=10, by=2), 2]</a:t>
            </a:r>
          </a:p>
          <a:p>
            <a:pPr marL="0" indent="0">
              <a:buNone/>
            </a:pPr>
            <a:r>
              <a:rPr lang="en-US" dirty="0"/>
              <a:t>[1] 12 32 52 72 92</a:t>
            </a:r>
          </a:p>
          <a:p>
            <a:pPr marL="0" indent="0">
              <a:buNone/>
            </a:pPr>
            <a:r>
              <a:rPr lang="en-US" dirty="0"/>
              <a:t>Recall ex1:</a:t>
            </a:r>
          </a:p>
          <a:p>
            <a:pPr marL="0" indent="0">
              <a:buNone/>
            </a:pPr>
            <a:r>
              <a:rPr lang="en-US" dirty="0"/>
              <a:t> [,1] [,2] [,3] [,4] [,5] [,6] [,7] [,8] [,9] [,10]</a:t>
            </a:r>
          </a:p>
          <a:p>
            <a:pPr marL="0" indent="0">
              <a:buNone/>
            </a:pPr>
            <a:r>
              <a:rPr lang="en-US" dirty="0"/>
              <a:t> [1,]    1    2    3    4    5    6    7    8    9    10</a:t>
            </a:r>
          </a:p>
          <a:p>
            <a:pPr marL="0" indent="0">
              <a:buNone/>
            </a:pPr>
            <a:r>
              <a:rPr lang="en-US" dirty="0"/>
              <a:t> [2,]   11   </a:t>
            </a:r>
            <a:r>
              <a:rPr lang="en-US" dirty="0">
                <a:highlight>
                  <a:srgbClr val="FFFF00"/>
                </a:highlight>
              </a:rPr>
              <a:t>12</a:t>
            </a:r>
            <a:r>
              <a:rPr lang="en-US" dirty="0"/>
              <a:t>   13   14   15   16   17   18   19    20</a:t>
            </a:r>
          </a:p>
          <a:p>
            <a:pPr marL="0" indent="0">
              <a:buNone/>
            </a:pPr>
            <a:r>
              <a:rPr lang="en-US" dirty="0"/>
              <a:t> [3,]   21   22   23   24   25   26   27   28   29    30</a:t>
            </a:r>
          </a:p>
          <a:p>
            <a:pPr marL="0" indent="0">
              <a:buNone/>
            </a:pPr>
            <a:r>
              <a:rPr lang="en-US" dirty="0"/>
              <a:t> [4,]   31   </a:t>
            </a:r>
            <a:r>
              <a:rPr lang="en-US" dirty="0">
                <a:highlight>
                  <a:srgbClr val="FFFF00"/>
                </a:highlight>
              </a:rPr>
              <a:t>32</a:t>
            </a:r>
            <a:r>
              <a:rPr lang="en-US" dirty="0"/>
              <a:t>   33   34   35   36   37   38   39    40</a:t>
            </a:r>
          </a:p>
          <a:p>
            <a:pPr marL="0" indent="0">
              <a:buNone/>
            </a:pPr>
            <a:r>
              <a:rPr lang="en-US" dirty="0"/>
              <a:t> [5,]   41   42   43   44   45   46   47   48   49    50</a:t>
            </a:r>
          </a:p>
          <a:p>
            <a:pPr marL="0" indent="0">
              <a:buNone/>
            </a:pPr>
            <a:r>
              <a:rPr lang="en-US" dirty="0"/>
              <a:t> [6,]   51   </a:t>
            </a:r>
            <a:r>
              <a:rPr lang="en-US" dirty="0">
                <a:highlight>
                  <a:srgbClr val="FFFF00"/>
                </a:highlight>
              </a:rPr>
              <a:t>52</a:t>
            </a:r>
            <a:r>
              <a:rPr lang="en-US" dirty="0"/>
              <a:t>   53   54   55   56   57   58   59    60</a:t>
            </a:r>
          </a:p>
          <a:p>
            <a:pPr marL="0" indent="0">
              <a:buNone/>
            </a:pPr>
            <a:r>
              <a:rPr lang="en-US" dirty="0"/>
              <a:t> [7,]   61   62   63   64   65   66   67   68   69    70</a:t>
            </a:r>
          </a:p>
          <a:p>
            <a:pPr marL="0" indent="0">
              <a:buNone/>
            </a:pPr>
            <a:r>
              <a:rPr lang="en-US" dirty="0"/>
              <a:t> [8,]   71   </a:t>
            </a:r>
            <a:r>
              <a:rPr lang="en-US" dirty="0">
                <a:highlight>
                  <a:srgbClr val="FFFF00"/>
                </a:highlight>
              </a:rPr>
              <a:t>72</a:t>
            </a:r>
            <a:r>
              <a:rPr lang="en-US" dirty="0"/>
              <a:t>   73   74   75   76   77   78   79    80</a:t>
            </a:r>
          </a:p>
          <a:p>
            <a:pPr marL="0" indent="0">
              <a:buNone/>
            </a:pPr>
            <a:r>
              <a:rPr lang="en-US" dirty="0"/>
              <a:t> [9,]   81   82   83   84   85   86   87   88   89    90</a:t>
            </a:r>
          </a:p>
          <a:p>
            <a:pPr marL="0" indent="0">
              <a:buNone/>
            </a:pPr>
            <a:r>
              <a:rPr lang="en-US" dirty="0"/>
              <a:t>[10,]   91   </a:t>
            </a:r>
            <a:r>
              <a:rPr lang="en-US" dirty="0">
                <a:highlight>
                  <a:srgbClr val="FFFF00"/>
                </a:highlight>
              </a:rPr>
              <a:t>92</a:t>
            </a:r>
            <a:r>
              <a:rPr lang="en-US" dirty="0"/>
              <a:t>   93   94   95   96   97   98   99   100</a:t>
            </a:r>
          </a:p>
        </p:txBody>
      </p:sp>
    </p:spTree>
    <p:extLst>
      <p:ext uri="{BB962C8B-B14F-4D97-AF65-F5344CB8AC3E}">
        <p14:creationId xmlns:p14="http://schemas.microsoft.com/office/powerpoint/2010/main" val="3600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703B-8D4C-4C63-A31C-259BB23C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(borrowed from Irina </a:t>
            </a:r>
            <a:r>
              <a:rPr lang="en-US" dirty="0" err="1"/>
              <a:t>Kukuyeva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1627-A748-4E9A-86DF-A1D559686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Problem: return the sum of the even rows of column 2 of a 10X10 matrix. The matrix contains the values 1 to 100 in row order.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5: use sum() to sum vector produced in step 4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sum(ex1[seq(from=2, to=10, by=2),2])</a:t>
            </a:r>
          </a:p>
          <a:p>
            <a:pPr marL="0" indent="0">
              <a:buNone/>
            </a:pPr>
            <a:r>
              <a:rPr lang="en-US" dirty="0"/>
              <a:t>[1] 260</a:t>
            </a:r>
          </a:p>
        </p:txBody>
      </p:sp>
    </p:spTree>
    <p:extLst>
      <p:ext uri="{BB962C8B-B14F-4D97-AF65-F5344CB8AC3E}">
        <p14:creationId xmlns:p14="http://schemas.microsoft.com/office/powerpoint/2010/main" val="3267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D553-7DFD-4A3F-BE2A-509DC9A24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Data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3DF86-A832-4A80-9841-ACF6D2E7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ways to load data sets</a:t>
            </a:r>
          </a:p>
          <a:p>
            <a:pPr lvl="1"/>
            <a:r>
              <a:rPr lang="en-US" dirty="0"/>
              <a:t>Data sets in R packages</a:t>
            </a:r>
          </a:p>
          <a:p>
            <a:pPr lvl="1"/>
            <a:r>
              <a:rPr lang="en-US" dirty="0"/>
              <a:t>Data sets from the web</a:t>
            </a:r>
          </a:p>
          <a:p>
            <a:pPr lvl="1"/>
            <a:r>
              <a:rPr lang="en-US" dirty="0"/>
              <a:t>Data sets on the VM</a:t>
            </a:r>
          </a:p>
        </p:txBody>
      </p:sp>
    </p:spTree>
    <p:extLst>
      <p:ext uri="{BB962C8B-B14F-4D97-AF65-F5344CB8AC3E}">
        <p14:creationId xmlns:p14="http://schemas.microsoft.com/office/powerpoint/2010/main" val="384712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D553-7DFD-4A3F-BE2A-509DC9A24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Data Sets from R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3DF86-A832-4A80-9841-ACF6D2E7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start by examining the </a:t>
            </a:r>
            <a:r>
              <a:rPr lang="en-US" dirty="0" err="1"/>
              <a:t>Rstudio</a:t>
            </a:r>
            <a:r>
              <a:rPr lang="en-US" dirty="0"/>
              <a:t> interface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5697E-239F-4278-9230-7E9A7EE10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61" y="2262769"/>
            <a:ext cx="7300993" cy="457767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A908D6-FEB7-4347-BE91-19F4126D96BE}"/>
              </a:ext>
            </a:extLst>
          </p:cNvPr>
          <p:cNvSpPr/>
          <p:nvPr/>
        </p:nvSpPr>
        <p:spPr>
          <a:xfrm>
            <a:off x="5797484" y="4383464"/>
            <a:ext cx="414780" cy="1602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D553-7DFD-4A3F-BE2A-509DC9A24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Data Sets from R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3DF86-A832-4A80-9841-ACF6D2E7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Click on the Packages button</a:t>
            </a:r>
          </a:p>
          <a:p>
            <a:pPr marL="0" indent="0">
              <a:buNone/>
            </a:pPr>
            <a:r>
              <a:rPr lang="en-US" dirty="0"/>
              <a:t>The second package listed is alr3</a:t>
            </a:r>
          </a:p>
          <a:p>
            <a:pPr marL="0" indent="0">
              <a:buNone/>
            </a:pPr>
            <a:r>
              <a:rPr lang="en-US" dirty="0"/>
              <a:t>Click in the box </a:t>
            </a:r>
            <a:r>
              <a:rPr lang="en-US" dirty="0" err="1"/>
              <a:t>preceeding</a:t>
            </a:r>
            <a:r>
              <a:rPr lang="en-US" dirty="0"/>
              <a:t> it to load the package</a:t>
            </a:r>
          </a:p>
          <a:p>
            <a:pPr marL="0" indent="0">
              <a:buNone/>
            </a:pPr>
            <a:r>
              <a:rPr lang="en-US" dirty="0"/>
              <a:t>Did you notice that when you clicked, text appeared in the console window?</a:t>
            </a:r>
          </a:p>
          <a:p>
            <a:pPr marL="0" indent="0">
              <a:buNone/>
            </a:pPr>
            <a:r>
              <a:rPr lang="en-US" dirty="0"/>
              <a:t>That text is actual load command issued from </a:t>
            </a:r>
            <a:r>
              <a:rPr lang="en-US" dirty="0" err="1"/>
              <a:t>Rstudio</a:t>
            </a:r>
            <a:r>
              <a:rPr lang="en-US" dirty="0"/>
              <a:t> to R to cause the alr3 package to be loaded.</a:t>
            </a:r>
          </a:p>
        </p:txBody>
      </p:sp>
    </p:spTree>
    <p:extLst>
      <p:ext uri="{BB962C8B-B14F-4D97-AF65-F5344CB8AC3E}">
        <p14:creationId xmlns:p14="http://schemas.microsoft.com/office/powerpoint/2010/main" val="6016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73FC-D783-4B3D-8771-71DF5865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Data Sets from R Packages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DAD130-652E-468E-8A1C-02A57B1AA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7457" y="1670158"/>
            <a:ext cx="8166737" cy="512049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B8ED6C-DCC9-4A94-937A-2CE5AD28F39F}"/>
              </a:ext>
            </a:extLst>
          </p:cNvPr>
          <p:cNvSpPr/>
          <p:nvPr/>
        </p:nvSpPr>
        <p:spPr>
          <a:xfrm>
            <a:off x="5832181" y="4720721"/>
            <a:ext cx="155643" cy="1556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AF1F1A-64F0-4EBE-98B9-44189FCCAAB7}"/>
              </a:ext>
            </a:extLst>
          </p:cNvPr>
          <p:cNvSpPr/>
          <p:nvPr/>
        </p:nvSpPr>
        <p:spPr>
          <a:xfrm>
            <a:off x="1515240" y="5316720"/>
            <a:ext cx="3763768" cy="4242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41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910FD-C394-499D-AB72-F34C24937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Data Sets from R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DFCF8-703D-4A67-927F-5D9947AC7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Use data() to access the UN2 data set in the alr3 package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data(UN2)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UN2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logPPgdp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logFertility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Purban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Afghanistan             6.614710    2.7655347     22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Albania                10.363040    1.1890338     43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Algeria                10.800900    1.4854268     58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Angola                  9.529431    2.8479969     35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Argentina              12.806348    1.2868811     88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Armenia                 9.424166    0.2016339     67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Australia              14.197524    0.7655347     91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Austria                14.505563    0.3561438     67</a:t>
            </a:r>
          </a:p>
        </p:txBody>
      </p:sp>
    </p:spTree>
    <p:extLst>
      <p:ext uri="{BB962C8B-B14F-4D97-AF65-F5344CB8AC3E}">
        <p14:creationId xmlns:p14="http://schemas.microsoft.com/office/powerpoint/2010/main" val="22815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F26F-2F9D-45A8-AE48-4D4F9015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R/RStudio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D20C-9D52-446B-A2FF-222967151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Variables – creating and evaluating</a:t>
            </a:r>
          </a:p>
          <a:p>
            <a:r>
              <a:rPr lang="en-US" dirty="0"/>
              <a:t>Vectors- creating and sub-setting</a:t>
            </a:r>
          </a:p>
          <a:p>
            <a:r>
              <a:rPr lang="en-US" dirty="0"/>
              <a:t>Matrices – creating and sub-setting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6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5E17-19CE-4EDE-B679-65349BE1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Data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9B67E-CB3C-47DD-8BD3-8A348772E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We’ll examine other ways of loading data sets later</a:t>
            </a:r>
          </a:p>
          <a:p>
            <a:pPr marL="0" indent="0">
              <a:buNone/>
            </a:pPr>
            <a:r>
              <a:rPr lang="en-US" dirty="0"/>
              <a:t>Let’s look at working with the UN2 data set</a:t>
            </a:r>
          </a:p>
          <a:p>
            <a:pPr marL="0" indent="0">
              <a:buNone/>
            </a:pPr>
            <a:r>
              <a:rPr lang="en-US" dirty="0"/>
              <a:t>This data set looks like a matrix with row and column labels</a:t>
            </a:r>
          </a:p>
          <a:p>
            <a:pPr marL="0" indent="0">
              <a:buNone/>
            </a:pPr>
            <a:r>
              <a:rPr lang="en-US" dirty="0"/>
              <a:t>Let’s examine the first row: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UN2[1,]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logPPgdp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logFertility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Purban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Afghanistan  6.61471     2.765535     22</a:t>
            </a:r>
          </a:p>
          <a:p>
            <a:pPr marL="0" indent="0">
              <a:buNone/>
            </a:pPr>
            <a:r>
              <a:rPr lang="en-US" dirty="0"/>
              <a:t>Note: R shows us the row and column labels in the output</a:t>
            </a:r>
          </a:p>
        </p:txBody>
      </p:sp>
    </p:spTree>
    <p:extLst>
      <p:ext uri="{BB962C8B-B14F-4D97-AF65-F5344CB8AC3E}">
        <p14:creationId xmlns:p14="http://schemas.microsoft.com/office/powerpoint/2010/main" val="370508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E3C7D-B2B8-482D-B527-011455F28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Data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554F5-38E5-45A8-A976-40E2DA585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Row and Column labels are more than just nice</a:t>
            </a:r>
          </a:p>
          <a:p>
            <a:pPr marL="0" indent="0">
              <a:buNone/>
            </a:pPr>
            <a:r>
              <a:rPr lang="en-US" dirty="0"/>
              <a:t>They can be used to for </a:t>
            </a:r>
            <a:r>
              <a:rPr lang="en-US" dirty="0" err="1"/>
              <a:t>subsetting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UN2['Algeria',]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logPPgdp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logFertility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Purban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Algeria  10.8009     1.485427     58</a:t>
            </a:r>
          </a:p>
          <a:p>
            <a:pPr marL="0" indent="0">
              <a:buNone/>
            </a:pPr>
            <a:r>
              <a:rPr lang="en-US" dirty="0"/>
              <a:t>This is MUCH better than hard coding an index.</a:t>
            </a:r>
          </a:p>
          <a:p>
            <a:pPr marL="0" indent="0">
              <a:buNone/>
            </a:pPr>
            <a:r>
              <a:rPr lang="en-US" dirty="0"/>
              <a:t>Consider what happens if the new country </a:t>
            </a:r>
            <a:r>
              <a:rPr lang="en-US" dirty="0" err="1"/>
              <a:t>Aardvarklandia</a:t>
            </a:r>
            <a:r>
              <a:rPr lang="en-US" dirty="0"/>
              <a:t> is added:</a:t>
            </a:r>
          </a:p>
          <a:p>
            <a:pPr marL="0" indent="0">
              <a:buNone/>
            </a:pPr>
            <a:r>
              <a:rPr lang="en-US" dirty="0"/>
              <a:t>Algeria’s numerical index will change!</a:t>
            </a:r>
          </a:p>
        </p:txBody>
      </p:sp>
    </p:spTree>
    <p:extLst>
      <p:ext uri="{BB962C8B-B14F-4D97-AF65-F5344CB8AC3E}">
        <p14:creationId xmlns:p14="http://schemas.microsoft.com/office/powerpoint/2010/main" val="274153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D77C4-8D36-4016-B333-3C83F2120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Data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3EF18-D56C-4A54-8FA0-ECD80019F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can easily calculate the mean for each column: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mean(UN2[,'</a:t>
            </a:r>
            <a:r>
              <a:rPr lang="en-US" dirty="0" err="1">
                <a:solidFill>
                  <a:srgbClr val="0070C0"/>
                </a:solidFill>
              </a:rPr>
              <a:t>logPPgdp</a:t>
            </a:r>
            <a:r>
              <a:rPr lang="en-US" dirty="0">
                <a:solidFill>
                  <a:srgbClr val="0070C0"/>
                </a:solidFill>
              </a:rPr>
              <a:t>'])</a:t>
            </a:r>
          </a:p>
          <a:p>
            <a:pPr marL="0" indent="0">
              <a:buNone/>
            </a:pPr>
            <a:r>
              <a:rPr lang="en-US" dirty="0"/>
              <a:t>[1] 10.99309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mean(UN2[,'</a:t>
            </a:r>
            <a:r>
              <a:rPr lang="en-US" dirty="0" err="1">
                <a:solidFill>
                  <a:srgbClr val="0070C0"/>
                </a:solidFill>
              </a:rPr>
              <a:t>logFertility</a:t>
            </a:r>
            <a:r>
              <a:rPr lang="en-US" dirty="0">
                <a:solidFill>
                  <a:srgbClr val="0070C0"/>
                </a:solidFill>
              </a:rPr>
              <a:t>'])</a:t>
            </a:r>
          </a:p>
          <a:p>
            <a:pPr marL="0" indent="0">
              <a:buNone/>
            </a:pPr>
            <a:r>
              <a:rPr lang="en-US" dirty="0"/>
              <a:t>[1] 1.468687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mean(UN2[,'</a:t>
            </a:r>
            <a:r>
              <a:rPr lang="en-US" dirty="0" err="1">
                <a:solidFill>
                  <a:srgbClr val="0070C0"/>
                </a:solidFill>
              </a:rPr>
              <a:t>Purban</a:t>
            </a:r>
            <a:r>
              <a:rPr lang="en-US" dirty="0">
                <a:solidFill>
                  <a:srgbClr val="0070C0"/>
                </a:solidFill>
              </a:rPr>
              <a:t>'])</a:t>
            </a:r>
          </a:p>
          <a:p>
            <a:pPr marL="0" indent="0">
              <a:buNone/>
            </a:pPr>
            <a:r>
              <a:rPr lang="en-US" dirty="0"/>
              <a:t>[1] 55.53886</a:t>
            </a:r>
          </a:p>
        </p:txBody>
      </p:sp>
    </p:spTree>
    <p:extLst>
      <p:ext uri="{BB962C8B-B14F-4D97-AF65-F5344CB8AC3E}">
        <p14:creationId xmlns:p14="http://schemas.microsoft.com/office/powerpoint/2010/main" val="314920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D77C4-8D36-4016-B333-3C83F2120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Data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3EF18-D56C-4A54-8FA0-ECD80019F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Since this is a matrix, we can compute the variance-covariance: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var(UN2)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logPPgdp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logFertility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Purban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logPPgdp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5.640839   -1.2475279  44.55587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logFertility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-1.247528    0.6009038 -11.00879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Purban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44.555873  -11.0087939 579.19770</a:t>
            </a:r>
          </a:p>
        </p:txBody>
      </p:sp>
    </p:spTree>
    <p:extLst>
      <p:ext uri="{BB962C8B-B14F-4D97-AF65-F5344CB8AC3E}">
        <p14:creationId xmlns:p14="http://schemas.microsoft.com/office/powerpoint/2010/main" val="275871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C4832-BCC3-462B-A815-22756D689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Sets from the Web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9F3D6-1865-4287-B444-0D4F82E1A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url</a:t>
            </a:r>
            <a:r>
              <a:rPr lang="en-US" dirty="0"/>
              <a:t> of our data set is: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https://cse.sc.edu/~rose/587/WavesBasicR.RData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This is binary data file</a:t>
            </a:r>
          </a:p>
          <a:p>
            <a:pPr marL="0" indent="0">
              <a:buNone/>
            </a:pPr>
            <a:r>
              <a:rPr lang="en-US" dirty="0"/>
              <a:t>We need to download to the </a:t>
            </a:r>
            <a:r>
              <a:rPr lang="en-US" dirty="0" err="1"/>
              <a:t>vm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Select the Terminal window in </a:t>
            </a:r>
            <a:r>
              <a:rPr lang="en-US" dirty="0" err="1"/>
              <a:t>Rstudio</a:t>
            </a:r>
            <a:r>
              <a:rPr lang="en-US" dirty="0"/>
              <a:t> and enter:</a:t>
            </a:r>
          </a:p>
          <a:p>
            <a:pPr marL="0" indent="0">
              <a:buNone/>
            </a:pPr>
            <a:r>
              <a:rPr lang="en-US" dirty="0" err="1"/>
              <a:t>wget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https://cse.sc.edu/~rose/587/WavesBasicR.RData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1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C4832-BCC3-462B-A815-22756D689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Excerpt from Terminal window showing command and result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E833B34-6C9C-4B88-81AA-1AB6114FD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student@sandbox-host</a:t>
            </a:r>
            <a:r>
              <a:rPr lang="en-US" dirty="0"/>
              <a:t> ~]$ </a:t>
            </a:r>
            <a:r>
              <a:rPr lang="en-US" dirty="0" err="1"/>
              <a:t>wget</a:t>
            </a:r>
            <a:r>
              <a:rPr lang="en-US" dirty="0"/>
              <a:t> https://cse.sc.edu/~rose/587/WavesBasicR.RData</a:t>
            </a:r>
          </a:p>
          <a:p>
            <a:pPr marL="0" indent="0">
              <a:buNone/>
            </a:pPr>
            <a:r>
              <a:rPr lang="en-US" dirty="0"/>
              <a:t>--2020-08-18 14:31:30--  https://cse.sc.edu/~rose/587/WavesBasicR.RData</a:t>
            </a:r>
          </a:p>
          <a:p>
            <a:pPr marL="0" indent="0">
              <a:buNone/>
            </a:pPr>
            <a:r>
              <a:rPr lang="en-US" dirty="0"/>
              <a:t>Resolving cse.sc.edu (cse.sc.edu)... 129.252.138.12</a:t>
            </a:r>
          </a:p>
          <a:p>
            <a:pPr marL="0" indent="0">
              <a:buNone/>
            </a:pPr>
            <a:r>
              <a:rPr lang="en-US" dirty="0"/>
              <a:t>Connecting to cse.sc.edu (cse.sc.edu)|129.252.138.12|:443... connected.</a:t>
            </a:r>
          </a:p>
          <a:p>
            <a:pPr marL="0" indent="0">
              <a:buNone/>
            </a:pPr>
            <a:r>
              <a:rPr lang="en-US" dirty="0"/>
              <a:t>HTTP request sent, awaiting response... 200 OK</a:t>
            </a:r>
          </a:p>
          <a:p>
            <a:pPr marL="0" indent="0">
              <a:buNone/>
            </a:pPr>
            <a:r>
              <a:rPr lang="en-US" dirty="0"/>
              <a:t>Length: 1472151 (1.4M)</a:t>
            </a:r>
          </a:p>
          <a:p>
            <a:pPr marL="0" indent="0">
              <a:buNone/>
            </a:pPr>
            <a:r>
              <a:rPr lang="en-US" dirty="0"/>
              <a:t>Saving to: ‘</a:t>
            </a:r>
            <a:r>
              <a:rPr lang="en-US" dirty="0" err="1"/>
              <a:t>WavesBasicR.RData</a:t>
            </a:r>
            <a:r>
              <a:rPr lang="en-US" dirty="0"/>
              <a:t>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100%[===========================================&gt;] 1,472,151   --.-K/s   in 0.01s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2020-08-18 14:31:30 (98.6 MB/s) - ‘</a:t>
            </a:r>
            <a:r>
              <a:rPr lang="en-US" dirty="0" err="1"/>
              <a:t>WavesBasicR.RData</a:t>
            </a:r>
            <a:r>
              <a:rPr lang="en-US" dirty="0"/>
              <a:t>’ saved [1472151/1472151]</a:t>
            </a:r>
          </a:p>
        </p:txBody>
      </p:sp>
    </p:spTree>
    <p:extLst>
      <p:ext uri="{BB962C8B-B14F-4D97-AF65-F5344CB8AC3E}">
        <p14:creationId xmlns:p14="http://schemas.microsoft.com/office/powerpoint/2010/main" val="10405313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C4832-BCC3-462B-A815-22756D689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1596"/>
          </a:xfrm>
        </p:spPr>
        <p:txBody>
          <a:bodyPr/>
          <a:lstStyle/>
          <a:p>
            <a:r>
              <a:rPr lang="en-US" dirty="0"/>
              <a:t>Data Sets from the Web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9F3D6-1865-4287-B444-0D4F82E1A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722"/>
            <a:ext cx="10515600" cy="47896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Now we can load the data set into RStudio</a:t>
            </a:r>
          </a:p>
          <a:p>
            <a:pPr marL="0" indent="0">
              <a:buNone/>
            </a:pPr>
            <a:r>
              <a:rPr lang="en-US" dirty="0"/>
              <a:t>Click on the load workspace icon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52BD2-8372-4620-9ADB-2F6DE73BB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70927"/>
            <a:ext cx="7407248" cy="464429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83A1B7-4267-43D8-AFE4-654152013752}"/>
              </a:ext>
            </a:extLst>
          </p:cNvPr>
          <p:cNvSpPr/>
          <p:nvPr/>
        </p:nvSpPr>
        <p:spPr>
          <a:xfrm>
            <a:off x="4793064" y="3215473"/>
            <a:ext cx="170822" cy="2135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561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8FFA-77A9-4902-ADF2-9BE76610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of clicking on “load workspace” icon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8EA48D-9D20-4DB0-81CA-26B0C1519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6000" y="1825625"/>
            <a:ext cx="69400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153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16447-2890-4364-8F3E-6E691309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1FFD2-ABC8-4420-BBBE-5919D7D81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Click on </a:t>
            </a:r>
            <a:r>
              <a:rPr lang="en-US" dirty="0" err="1"/>
              <a:t>WavesBasicR.Rdata</a:t>
            </a:r>
            <a:r>
              <a:rPr lang="en-US" dirty="0"/>
              <a:t> entry in the popup</a:t>
            </a:r>
          </a:p>
          <a:p>
            <a:pPr marL="0" indent="0">
              <a:buNone/>
            </a:pPr>
            <a:r>
              <a:rPr lang="en-US" dirty="0"/>
              <a:t>Click on the open button in the popup</a:t>
            </a:r>
          </a:p>
          <a:p>
            <a:pPr marL="0" indent="0">
              <a:buNone/>
            </a:pPr>
            <a:r>
              <a:rPr lang="en-US" dirty="0"/>
              <a:t>You’ll see this line appear in the console window: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&gt; load("~/</a:t>
            </a:r>
            <a:r>
              <a:rPr lang="en-US" dirty="0" err="1">
                <a:solidFill>
                  <a:srgbClr val="0070C0"/>
                </a:solidFill>
              </a:rPr>
              <a:t>WavesBasicR.RData</a:t>
            </a:r>
            <a:r>
              <a:rPr lang="en-US" dirty="0">
                <a:solidFill>
                  <a:srgbClr val="0070C0"/>
                </a:solidFill>
              </a:rPr>
              <a:t>")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The data set is a matrix called “data”</a:t>
            </a:r>
          </a:p>
          <a:p>
            <a:pPr marL="0" indent="0">
              <a:buNone/>
            </a:pPr>
            <a:r>
              <a:rPr lang="en-US" dirty="0"/>
              <a:t>If you click on the “environment” tab you’ll see it has 80072 rows</a:t>
            </a:r>
          </a:p>
        </p:txBody>
      </p:sp>
    </p:spTree>
    <p:extLst>
      <p:ext uri="{BB962C8B-B14F-4D97-AF65-F5344CB8AC3E}">
        <p14:creationId xmlns:p14="http://schemas.microsoft.com/office/powerpoint/2010/main" val="95707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740F1-1D77-4BC1-8E29-27C02D716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Tab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0C4827-81BB-46B0-ABBC-61F892D70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717" y="1806773"/>
            <a:ext cx="7998457" cy="501498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E4A361-FE87-4661-BCD7-F451A4B72AE9}"/>
              </a:ext>
            </a:extLst>
          </p:cNvPr>
          <p:cNvSpPr/>
          <p:nvPr/>
        </p:nvSpPr>
        <p:spPr>
          <a:xfrm>
            <a:off x="5895897" y="2677212"/>
            <a:ext cx="512466" cy="2280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B5C33F-0D2A-46E0-A029-A422F94BC9E7}"/>
              </a:ext>
            </a:extLst>
          </p:cNvPr>
          <p:cNvSpPr/>
          <p:nvPr/>
        </p:nvSpPr>
        <p:spPr>
          <a:xfrm>
            <a:off x="5850333" y="3329237"/>
            <a:ext cx="2605509" cy="2280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2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F26F-2F9D-45A8-AE48-4D4F9015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D20C-9D52-446B-A2FF-222967151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Use an assignment operator to assign a value to a variable.</a:t>
            </a:r>
          </a:p>
          <a:p>
            <a:pPr marL="0" indent="0">
              <a:buNone/>
            </a:pPr>
            <a:r>
              <a:rPr lang="en-US" dirty="0"/>
              <a:t># Using the “=“ assignment operator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a = 7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Using the “&lt;-” assignment operator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b &lt;- 3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Retrieve the values for a and b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&gt; a</a:t>
            </a:r>
          </a:p>
          <a:p>
            <a:pPr marL="0" indent="0">
              <a:buNone/>
            </a:pPr>
            <a:r>
              <a:rPr lang="en-US" dirty="0"/>
              <a:t>[1] 7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&gt; b</a:t>
            </a:r>
          </a:p>
          <a:p>
            <a:pPr marL="0" indent="0">
              <a:buNone/>
            </a:pPr>
            <a:r>
              <a:rPr lang="en-US" dirty="0"/>
              <a:t>[1</a:t>
            </a:r>
            <a:r>
              <a:rPr lang="en-US"/>
              <a:t>] 3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9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21A8-AB3B-4B3A-94E7-5F52F8B2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(borrowed from Irina </a:t>
            </a:r>
            <a:r>
              <a:rPr lang="en-US" dirty="0" err="1"/>
              <a:t>Kukuyeva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2EE54-76A0-4177-AFB4-11F8235B5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Using this data set, how many waves are higher than the mean height?</a:t>
            </a:r>
          </a:p>
          <a:p>
            <a:pPr marL="0" indent="0">
              <a:buNone/>
            </a:pPr>
            <a:r>
              <a:rPr lang="en-US" dirty="0"/>
              <a:t>Let’s start by looking at the first few rows of data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data[1:10,]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y        x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wave_height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15  -66.13506 18.82452       5.408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30  -66.09778 20.76402       5.053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45  -66.03464 22.69563       4.663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60  -65.94584 24.61539       4.937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75  -65.83165 26.51951       4.653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90  -65.69244 28.40436       4.765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105 -65.52863 30.26658       4.370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120 -65.34071 32.10304       4.299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135 -65.12923 33.91093       4.066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150 -64.89478 35.68771       3.682</a:t>
            </a:r>
          </a:p>
        </p:txBody>
      </p:sp>
    </p:spTree>
    <p:extLst>
      <p:ext uri="{BB962C8B-B14F-4D97-AF65-F5344CB8AC3E}">
        <p14:creationId xmlns:p14="http://schemas.microsoft.com/office/powerpoint/2010/main" val="128814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7F4C-0598-42DE-825F-06EBD097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(borrowed from Irina </a:t>
            </a:r>
            <a:r>
              <a:rPr lang="en-US" dirty="0" err="1"/>
              <a:t>Kukuyeva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B868D-49C2-46B8-A910-429DC3344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Note: the third column is the wave height</a:t>
            </a:r>
          </a:p>
          <a:p>
            <a:pPr marL="0" indent="0">
              <a:buNone/>
            </a:pPr>
            <a:r>
              <a:rPr lang="en-US" dirty="0"/>
              <a:t>1. Start by calculating the mean (use the column label)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mean(data[,'</a:t>
            </a:r>
            <a:r>
              <a:rPr lang="en-US" dirty="0" err="1">
                <a:solidFill>
                  <a:srgbClr val="0070C0"/>
                </a:solidFill>
              </a:rPr>
              <a:t>wave_height</a:t>
            </a:r>
            <a:r>
              <a:rPr lang="en-US" dirty="0">
                <a:solidFill>
                  <a:srgbClr val="0070C0"/>
                </a:solidFill>
              </a:rPr>
              <a:t>'])</a:t>
            </a:r>
          </a:p>
          <a:p>
            <a:pPr marL="0" indent="0">
              <a:buNone/>
            </a:pPr>
            <a:r>
              <a:rPr lang="en-US" dirty="0"/>
              <a:t>[1] 4.841396</a:t>
            </a:r>
          </a:p>
          <a:p>
            <a:pPr marL="0" indent="0">
              <a:buNone/>
            </a:pPr>
            <a:r>
              <a:rPr lang="en-US" dirty="0"/>
              <a:t>2. Determine “which” observations are larger than the mean?</a:t>
            </a:r>
          </a:p>
          <a:p>
            <a:pPr marL="0" indent="0">
              <a:buNone/>
            </a:pPr>
            <a:r>
              <a:rPr lang="en-US" dirty="0"/>
              <a:t>Hint: use which() and save the resulting vector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larger = which(data[,'</a:t>
            </a:r>
            <a:r>
              <a:rPr lang="en-US" dirty="0" err="1">
                <a:solidFill>
                  <a:srgbClr val="0070C0"/>
                </a:solidFill>
              </a:rPr>
              <a:t>wave_height</a:t>
            </a:r>
            <a:r>
              <a:rPr lang="en-US" dirty="0">
                <a:solidFill>
                  <a:srgbClr val="0070C0"/>
                </a:solidFill>
              </a:rPr>
              <a:t>']&gt;mean(data[,'</a:t>
            </a:r>
            <a:r>
              <a:rPr lang="en-US" dirty="0" err="1">
                <a:solidFill>
                  <a:srgbClr val="0070C0"/>
                </a:solidFill>
              </a:rPr>
              <a:t>wave_height</a:t>
            </a:r>
            <a:r>
              <a:rPr lang="en-US" dirty="0">
                <a:solidFill>
                  <a:srgbClr val="0070C0"/>
                </a:solidFill>
              </a:rPr>
              <a:t>']))</a:t>
            </a:r>
          </a:p>
          <a:p>
            <a:pPr marL="0" indent="0">
              <a:buNone/>
            </a:pPr>
            <a:r>
              <a:rPr lang="en-US" dirty="0"/>
              <a:t>3. Get length of vector. This is our answer!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length(larger)</a:t>
            </a:r>
          </a:p>
          <a:p>
            <a:pPr marL="0" indent="0">
              <a:buNone/>
            </a:pPr>
            <a:r>
              <a:rPr lang="en-US" dirty="0"/>
              <a:t>[1] 29662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9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D76F1-8FDA-4096-8D28-B0C39CC90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75D5C-BCFF-4B1B-A2B1-FD76A5DD8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End of Intro to R-</a:t>
            </a:r>
            <a:r>
              <a:rPr lang="en-US" sz="4000" dirty="0" err="1"/>
              <a:t>Rstudio</a:t>
            </a:r>
            <a:r>
              <a:rPr lang="en-US" sz="4000" dirty="0"/>
              <a:t> Part 1</a:t>
            </a:r>
          </a:p>
        </p:txBody>
      </p:sp>
    </p:spTree>
    <p:extLst>
      <p:ext uri="{BB962C8B-B14F-4D97-AF65-F5344CB8AC3E}">
        <p14:creationId xmlns:p14="http://schemas.microsoft.com/office/powerpoint/2010/main" val="16520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F26F-2F9D-45A8-AE48-4D4F9015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D20C-9D52-446B-A2FF-222967151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Vector – 1D sequence of elements of the same type</a:t>
            </a:r>
          </a:p>
          <a:p>
            <a:pPr marL="0" indent="0">
              <a:buNone/>
            </a:pPr>
            <a:r>
              <a:rPr lang="en-US" dirty="0"/>
              <a:t>Create using:</a:t>
            </a:r>
          </a:p>
          <a:p>
            <a:pPr marL="0" indent="0">
              <a:buNone/>
            </a:pPr>
            <a:r>
              <a:rPr lang="en-US" dirty="0"/>
              <a:t>	concatenation c(), e.g.	</a:t>
            </a:r>
            <a:r>
              <a:rPr lang="en-US" dirty="0">
                <a:solidFill>
                  <a:srgbClr val="0070C0"/>
                </a:solidFill>
              </a:rPr>
              <a:t>&gt; fib = c( 1, 2, 3, 5, 8)</a:t>
            </a:r>
          </a:p>
          <a:p>
            <a:pPr marL="0" indent="0">
              <a:buNone/>
            </a:pPr>
            <a:r>
              <a:rPr lang="en-US" dirty="0"/>
              <a:t>	sequence seq(), e.g.	</a:t>
            </a:r>
            <a:r>
              <a:rPr lang="en-US" dirty="0">
                <a:solidFill>
                  <a:srgbClr val="0070C0"/>
                </a:solidFill>
              </a:rPr>
              <a:t>&gt; d = seq(from=1, to=5, by=0.5)</a:t>
            </a:r>
          </a:p>
          <a:p>
            <a:pPr marL="0" indent="0">
              <a:buNone/>
            </a:pPr>
            <a:r>
              <a:rPr lang="en-US" dirty="0"/>
              <a:t>	repeated </a:t>
            </a:r>
            <a:r>
              <a:rPr lang="en-US" dirty="0" err="1"/>
              <a:t>val</a:t>
            </a:r>
            <a:r>
              <a:rPr lang="en-US" dirty="0"/>
              <a:t> rep(), e.g.	</a:t>
            </a:r>
            <a:r>
              <a:rPr lang="en-US" dirty="0">
                <a:solidFill>
                  <a:srgbClr val="0070C0"/>
                </a:solidFill>
              </a:rPr>
              <a:t>&gt; e = rep(7, 3)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9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F26F-2F9D-45A8-AE48-4D4F9015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Vectors: Some built-in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D20C-9D52-446B-A2FF-222967151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Length, e.g.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length(d)</a:t>
            </a:r>
          </a:p>
          <a:p>
            <a:pPr marL="0" indent="0">
              <a:buNone/>
            </a:pPr>
            <a:r>
              <a:rPr lang="en-US" dirty="0"/>
              <a:t>[1] 9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Max, e.g.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max( fib )</a:t>
            </a:r>
          </a:p>
          <a:p>
            <a:pPr marL="0" indent="0">
              <a:buNone/>
            </a:pPr>
            <a:r>
              <a:rPr lang="en-US" dirty="0"/>
              <a:t>[1] 8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/>
              <a:t>Min, e.g.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min( fib )</a:t>
            </a:r>
          </a:p>
          <a:p>
            <a:pPr marL="0" indent="0">
              <a:buNone/>
            </a:pPr>
            <a:r>
              <a:rPr lang="en-US" dirty="0"/>
              <a:t>[1] 1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Average, e.g.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mean( fib )</a:t>
            </a:r>
          </a:p>
          <a:p>
            <a:pPr marL="0" indent="0">
              <a:buNone/>
            </a:pPr>
            <a:r>
              <a:rPr lang="en-US" dirty="0"/>
              <a:t>[1] 3.8</a:t>
            </a:r>
          </a:p>
        </p:txBody>
      </p:sp>
    </p:spTree>
    <p:extLst>
      <p:ext uri="{BB962C8B-B14F-4D97-AF65-F5344CB8AC3E}">
        <p14:creationId xmlns:p14="http://schemas.microsoft.com/office/powerpoint/2010/main" val="338283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F26F-2F9D-45A8-AE48-4D4F9015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Subsetting</a:t>
            </a:r>
            <a:r>
              <a:rPr lang="en-US" dirty="0"/>
              <a:t>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D20C-9D52-446B-A2FF-222967151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if we only want a single element of a vector?</a:t>
            </a:r>
          </a:p>
          <a:p>
            <a:pPr marL="0" indent="0">
              <a:buNone/>
            </a:pPr>
            <a:r>
              <a:rPr lang="en-US" dirty="0"/>
              <a:t>Use a sub-setting operation!</a:t>
            </a:r>
          </a:p>
          <a:p>
            <a:pPr marL="0" indent="0">
              <a:buNone/>
            </a:pPr>
            <a:r>
              <a:rPr lang="en-US" dirty="0"/>
              <a:t>What if we want more than a single element but not all elements?</a:t>
            </a:r>
          </a:p>
          <a:p>
            <a:pPr marL="0" indent="0">
              <a:buNone/>
            </a:pPr>
            <a:r>
              <a:rPr lang="en-US" dirty="0"/>
              <a:t>Use a sub-setting operation!</a:t>
            </a:r>
          </a:p>
        </p:txBody>
      </p:sp>
    </p:spTree>
    <p:extLst>
      <p:ext uri="{BB962C8B-B14F-4D97-AF65-F5344CB8AC3E}">
        <p14:creationId xmlns:p14="http://schemas.microsoft.com/office/powerpoint/2010/main" val="91393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F26F-2F9D-45A8-AE48-4D4F9015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Subsetting</a:t>
            </a:r>
            <a:r>
              <a:rPr lang="en-US" dirty="0"/>
              <a:t>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D20C-9D52-446B-A2FF-222967151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 we access the </a:t>
            </a:r>
            <a:r>
              <a:rPr lang="en-US" dirty="0" err="1"/>
              <a:t>ith</a:t>
            </a:r>
            <a:r>
              <a:rPr lang="en-US" dirty="0"/>
              <a:t> element?</a:t>
            </a:r>
          </a:p>
          <a:p>
            <a:pPr marL="0" indent="0">
              <a:buNone/>
            </a:pPr>
            <a:r>
              <a:rPr lang="en-US" dirty="0"/>
              <a:t>Use [i] to access the </a:t>
            </a:r>
            <a:r>
              <a:rPr lang="en-US" dirty="0" err="1"/>
              <a:t>ith</a:t>
            </a:r>
            <a:r>
              <a:rPr lang="en-US" dirty="0"/>
              <a:t> element (indices start with 1)</a:t>
            </a:r>
          </a:p>
          <a:p>
            <a:pPr marL="0" indent="0">
              <a:buNone/>
            </a:pPr>
            <a:r>
              <a:rPr lang="en-US" dirty="0"/>
              <a:t>Example: access the 3</a:t>
            </a:r>
            <a:r>
              <a:rPr lang="en-US" baseline="30000" dirty="0"/>
              <a:t>rd</a:t>
            </a:r>
            <a:r>
              <a:rPr lang="en-US" dirty="0"/>
              <a:t> element of fib: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fib[3]</a:t>
            </a:r>
          </a:p>
          <a:p>
            <a:pPr marL="0" indent="0">
              <a:buNone/>
            </a:pPr>
            <a:r>
              <a:rPr lang="en-US" dirty="0"/>
              <a:t>[1] 3</a:t>
            </a:r>
          </a:p>
          <a:p>
            <a:pPr marL="0" indent="0">
              <a:buNone/>
            </a:pPr>
            <a:r>
              <a:rPr lang="en-US" dirty="0"/>
              <a:t>How do we access only elements 2 through 5?</a:t>
            </a:r>
          </a:p>
          <a:p>
            <a:pPr marL="0" indent="0">
              <a:buNone/>
            </a:pPr>
            <a:r>
              <a:rPr lang="en-US" dirty="0"/>
              <a:t>&gt;</a:t>
            </a:r>
            <a:r>
              <a:rPr lang="en-US" dirty="0">
                <a:solidFill>
                  <a:srgbClr val="0070C0"/>
                </a:solidFill>
              </a:rPr>
              <a:t> fib[2:5]</a:t>
            </a:r>
          </a:p>
          <a:p>
            <a:pPr marL="0" indent="0">
              <a:buNone/>
            </a:pPr>
            <a:r>
              <a:rPr lang="en-US" dirty="0"/>
              <a:t>[1] 2 3 5 8</a:t>
            </a:r>
          </a:p>
        </p:txBody>
      </p:sp>
    </p:spTree>
    <p:extLst>
      <p:ext uri="{BB962C8B-B14F-4D97-AF65-F5344CB8AC3E}">
        <p14:creationId xmlns:p14="http://schemas.microsoft.com/office/powerpoint/2010/main" val="320395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3195</Words>
  <Application>Microsoft Office PowerPoint</Application>
  <PresentationFormat>Widescreen</PresentationFormat>
  <Paragraphs>412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Courier New</vt:lpstr>
      <vt:lpstr>Office Theme</vt:lpstr>
      <vt:lpstr>CSCE 587 Intro to R/Rstudio Part 1</vt:lpstr>
      <vt:lpstr>Intro to R/RStudio</vt:lpstr>
      <vt:lpstr>Intro to R/RStudio</vt:lpstr>
      <vt:lpstr>Intro to R/RStudio</vt:lpstr>
      <vt:lpstr>Creating variables</vt:lpstr>
      <vt:lpstr>Vectors</vt:lpstr>
      <vt:lpstr>Vectors: Some built-in functions</vt:lpstr>
      <vt:lpstr>Subsetting Vectors</vt:lpstr>
      <vt:lpstr>Subsetting Vectors</vt:lpstr>
      <vt:lpstr>Subsetting Vectors</vt:lpstr>
      <vt:lpstr>Subsetting Vectors</vt:lpstr>
      <vt:lpstr>Subsetting Vectors</vt:lpstr>
      <vt:lpstr>Subsetting Vectors</vt:lpstr>
      <vt:lpstr>Subsetting Vectors</vt:lpstr>
      <vt:lpstr>Subsetting Vectors</vt:lpstr>
      <vt:lpstr>Testing to Subset Vectors</vt:lpstr>
      <vt:lpstr>Testing to Subset Vectors</vt:lpstr>
      <vt:lpstr>Testing to Subset Vectors</vt:lpstr>
      <vt:lpstr>Testing to Subset Vectors</vt:lpstr>
      <vt:lpstr>Matrices</vt:lpstr>
      <vt:lpstr>Manipulating Matrices</vt:lpstr>
      <vt:lpstr>Manipulating Matrices</vt:lpstr>
      <vt:lpstr>Manipulating Matrices</vt:lpstr>
      <vt:lpstr>Subsetting Matrices</vt:lpstr>
      <vt:lpstr>Subsetting Matrices</vt:lpstr>
      <vt:lpstr>Subsetting Matrices</vt:lpstr>
      <vt:lpstr>Subsetting Matrices</vt:lpstr>
      <vt:lpstr>Matrices from vectors</vt:lpstr>
      <vt:lpstr>Matrices from vectors</vt:lpstr>
      <vt:lpstr>Exercise (borrowed from Irina Kukuyeva)</vt:lpstr>
      <vt:lpstr>Exercise (borrowed from Irina Kukuyeva)</vt:lpstr>
      <vt:lpstr>Exercise (borrowed from Irina Kukuyeva)</vt:lpstr>
      <vt:lpstr>Exercise (borrowed from Irina Kukuyeva)</vt:lpstr>
      <vt:lpstr>Exercise (borrowed from Irina Kukuyeva)</vt:lpstr>
      <vt:lpstr>Loading Data Sets</vt:lpstr>
      <vt:lpstr>Loading Data Sets from R Packages</vt:lpstr>
      <vt:lpstr>Loading Data Sets from R Packages</vt:lpstr>
      <vt:lpstr>Loading Data Sets from R Packages</vt:lpstr>
      <vt:lpstr>Loading Data Sets from R Packages</vt:lpstr>
      <vt:lpstr>Working with Data Sets</vt:lpstr>
      <vt:lpstr>Working with Data Sets</vt:lpstr>
      <vt:lpstr>Working with Data Sets</vt:lpstr>
      <vt:lpstr>Working with Data Sets</vt:lpstr>
      <vt:lpstr>Data Sets from the Web </vt:lpstr>
      <vt:lpstr>Excerpt from Terminal window showing command and result</vt:lpstr>
      <vt:lpstr>Data Sets from the Web </vt:lpstr>
      <vt:lpstr>Result of clicking on “load workspace” icon</vt:lpstr>
      <vt:lpstr>PowerPoint Presentation</vt:lpstr>
      <vt:lpstr>Environment Tab</vt:lpstr>
      <vt:lpstr>Exercise (borrowed from Irina Kukuyeva)</vt:lpstr>
      <vt:lpstr>Exercise (borrowed from Irina Kukuyeva)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ROSE, JOHN</dc:creator>
  <cp:lastModifiedBy>Rose, John</cp:lastModifiedBy>
  <cp:revision>74</cp:revision>
  <dcterms:created xsi:type="dcterms:W3CDTF">2020-08-13T13:43:04Z</dcterms:created>
  <dcterms:modified xsi:type="dcterms:W3CDTF">2021-08-23T19:50:49Z</dcterms:modified>
</cp:coreProperties>
</file>